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 id="2147483896" r:id="rId2"/>
  </p:sldMasterIdLst>
  <p:notesMasterIdLst>
    <p:notesMasterId r:id="rId21"/>
  </p:notesMasterIdLst>
  <p:handoutMasterIdLst>
    <p:handoutMasterId r:id="rId22"/>
  </p:handoutMasterIdLst>
  <p:sldIdLst>
    <p:sldId id="601" r:id="rId3"/>
    <p:sldId id="588" r:id="rId4"/>
    <p:sldId id="579" r:id="rId5"/>
    <p:sldId id="577" r:id="rId6"/>
    <p:sldId id="598" r:id="rId7"/>
    <p:sldId id="604" r:id="rId8"/>
    <p:sldId id="587" r:id="rId9"/>
    <p:sldId id="590" r:id="rId10"/>
    <p:sldId id="595" r:id="rId11"/>
    <p:sldId id="591" r:id="rId12"/>
    <p:sldId id="592" r:id="rId13"/>
    <p:sldId id="594" r:id="rId14"/>
    <p:sldId id="599" r:id="rId15"/>
    <p:sldId id="589" r:id="rId16"/>
    <p:sldId id="585" r:id="rId17"/>
    <p:sldId id="603" r:id="rId18"/>
    <p:sldId id="597" r:id="rId19"/>
    <p:sldId id="596" r:id="rId20"/>
  </p:sldIdLst>
  <p:sldSz cx="9906000" cy="6858000" type="A4"/>
  <p:notesSz cx="6797675" cy="9926638"/>
  <p:defaultTextStyle>
    <a:defPPr>
      <a:defRPr lang="en-US"/>
    </a:defPPr>
    <a:lvl1pPr algn="ctr" rtl="0" eaLnBrk="0" fontAlgn="base" hangingPunct="0">
      <a:spcBef>
        <a:spcPct val="0"/>
      </a:spcBef>
      <a:spcAft>
        <a:spcPct val="0"/>
      </a:spcAft>
      <a:defRPr sz="2000" kern="1200">
        <a:solidFill>
          <a:schemeClr val="tx2"/>
        </a:solidFill>
        <a:latin typeface="Arial" pitchFamily="34" charset="0"/>
        <a:ea typeface="+mn-ea"/>
        <a:cs typeface="Arial" pitchFamily="34" charset="0"/>
      </a:defRPr>
    </a:lvl1pPr>
    <a:lvl2pPr marL="428276" indent="1493" algn="ctr" rtl="0" eaLnBrk="0" fontAlgn="base" hangingPunct="0">
      <a:spcBef>
        <a:spcPct val="0"/>
      </a:spcBef>
      <a:spcAft>
        <a:spcPct val="0"/>
      </a:spcAft>
      <a:defRPr sz="2000" kern="1200">
        <a:solidFill>
          <a:schemeClr val="tx2"/>
        </a:solidFill>
        <a:latin typeface="Arial" pitchFamily="34" charset="0"/>
        <a:ea typeface="+mn-ea"/>
        <a:cs typeface="Arial" pitchFamily="34" charset="0"/>
      </a:defRPr>
    </a:lvl2pPr>
    <a:lvl3pPr marL="858044" indent="1493" algn="ctr" rtl="0" eaLnBrk="0" fontAlgn="base" hangingPunct="0">
      <a:spcBef>
        <a:spcPct val="0"/>
      </a:spcBef>
      <a:spcAft>
        <a:spcPct val="0"/>
      </a:spcAft>
      <a:defRPr sz="2000" kern="1200">
        <a:solidFill>
          <a:schemeClr val="tx2"/>
        </a:solidFill>
        <a:latin typeface="Arial" pitchFamily="34" charset="0"/>
        <a:ea typeface="+mn-ea"/>
        <a:cs typeface="Arial" pitchFamily="34" charset="0"/>
      </a:defRPr>
    </a:lvl3pPr>
    <a:lvl4pPr marL="1287812" indent="1493" algn="ctr" rtl="0" eaLnBrk="0" fontAlgn="base" hangingPunct="0">
      <a:spcBef>
        <a:spcPct val="0"/>
      </a:spcBef>
      <a:spcAft>
        <a:spcPct val="0"/>
      </a:spcAft>
      <a:defRPr sz="2000" kern="1200">
        <a:solidFill>
          <a:schemeClr val="tx2"/>
        </a:solidFill>
        <a:latin typeface="Arial" pitchFamily="34" charset="0"/>
        <a:ea typeface="+mn-ea"/>
        <a:cs typeface="Arial" pitchFamily="34" charset="0"/>
      </a:defRPr>
    </a:lvl4pPr>
    <a:lvl5pPr marL="1717580" indent="1493" algn="ctr" rtl="0" eaLnBrk="0" fontAlgn="base" hangingPunct="0">
      <a:spcBef>
        <a:spcPct val="0"/>
      </a:spcBef>
      <a:spcAft>
        <a:spcPct val="0"/>
      </a:spcAft>
      <a:defRPr sz="2000" kern="1200">
        <a:solidFill>
          <a:schemeClr val="tx2"/>
        </a:solidFill>
        <a:latin typeface="Arial" pitchFamily="34" charset="0"/>
        <a:ea typeface="+mn-ea"/>
        <a:cs typeface="Arial" pitchFamily="34" charset="0"/>
      </a:defRPr>
    </a:lvl5pPr>
    <a:lvl6pPr marL="2148840" algn="l" defTabSz="859536" rtl="0" eaLnBrk="1" latinLnBrk="0" hangingPunct="1">
      <a:defRPr sz="2000" kern="1200">
        <a:solidFill>
          <a:schemeClr val="tx2"/>
        </a:solidFill>
        <a:latin typeface="Arial" pitchFamily="34" charset="0"/>
        <a:ea typeface="+mn-ea"/>
        <a:cs typeface="Arial" pitchFamily="34" charset="0"/>
      </a:defRPr>
    </a:lvl6pPr>
    <a:lvl7pPr marL="2578608" algn="l" defTabSz="859536" rtl="0" eaLnBrk="1" latinLnBrk="0" hangingPunct="1">
      <a:defRPr sz="2000" kern="1200">
        <a:solidFill>
          <a:schemeClr val="tx2"/>
        </a:solidFill>
        <a:latin typeface="Arial" pitchFamily="34" charset="0"/>
        <a:ea typeface="+mn-ea"/>
        <a:cs typeface="Arial" pitchFamily="34" charset="0"/>
      </a:defRPr>
    </a:lvl7pPr>
    <a:lvl8pPr marL="3008376" algn="l" defTabSz="859536" rtl="0" eaLnBrk="1" latinLnBrk="0" hangingPunct="1">
      <a:defRPr sz="2000" kern="1200">
        <a:solidFill>
          <a:schemeClr val="tx2"/>
        </a:solidFill>
        <a:latin typeface="Arial" pitchFamily="34" charset="0"/>
        <a:ea typeface="+mn-ea"/>
        <a:cs typeface="Arial" pitchFamily="34" charset="0"/>
      </a:defRPr>
    </a:lvl8pPr>
    <a:lvl9pPr marL="3438144" algn="l" defTabSz="859536" rtl="0" eaLnBrk="1" latinLnBrk="0" hangingPunct="1">
      <a:defRPr sz="2000" kern="1200">
        <a:solidFill>
          <a:schemeClr val="tx2"/>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207">
          <p15:clr>
            <a:srgbClr val="A4A3A4"/>
          </p15:clr>
        </p15:guide>
        <p15:guide id="2" orient="horz" pos="619">
          <p15:clr>
            <a:srgbClr val="A4A3A4"/>
          </p15:clr>
        </p15:guide>
        <p15:guide id="3" orient="horz" pos="340">
          <p15:clr>
            <a:srgbClr val="A4A3A4"/>
          </p15:clr>
        </p15:guide>
        <p15:guide id="4" orient="horz" pos="4181">
          <p15:clr>
            <a:srgbClr val="A4A3A4"/>
          </p15:clr>
        </p15:guide>
        <p15:guide id="5" orient="horz" pos="3620">
          <p15:clr>
            <a:srgbClr val="A4A3A4"/>
          </p15:clr>
        </p15:guide>
        <p15:guide id="6" orient="horz" pos="299">
          <p15:clr>
            <a:srgbClr val="A4A3A4"/>
          </p15:clr>
        </p15:guide>
        <p15:guide id="7" pos="262">
          <p15:clr>
            <a:srgbClr val="A4A3A4"/>
          </p15:clr>
        </p15:guide>
        <p15:guide id="8" pos="6023">
          <p15:clr>
            <a:srgbClr val="A4A3A4"/>
          </p15:clr>
        </p15:guide>
        <p15:guide id="9" pos="62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7DFF"/>
    <a:srgbClr val="2175C1"/>
    <a:srgbClr val="74A800"/>
    <a:srgbClr val="002570"/>
    <a:srgbClr val="515177"/>
    <a:srgbClr val="660033"/>
    <a:srgbClr val="54547C"/>
    <a:srgbClr val="676799"/>
    <a:srgbClr val="002368"/>
    <a:srgbClr val="314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5501" autoAdjust="0"/>
  </p:normalViewPr>
  <p:slideViewPr>
    <p:cSldViewPr snapToGrid="0">
      <p:cViewPr varScale="1">
        <p:scale>
          <a:sx n="78" d="100"/>
          <a:sy n="78" d="100"/>
        </p:scale>
        <p:origin x="1494" y="108"/>
      </p:cViewPr>
      <p:guideLst>
        <p:guide orient="horz" pos="4207"/>
        <p:guide orient="horz" pos="619"/>
        <p:guide orient="horz" pos="340"/>
        <p:guide orient="horz" pos="4181"/>
        <p:guide orient="horz" pos="3620"/>
        <p:guide orient="horz" pos="299"/>
        <p:guide pos="262"/>
        <p:guide pos="6023"/>
        <p:guide pos="624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b="1" i="0" u="none" strike="noStrike" baseline="0">
                <a:solidFill>
                  <a:srgbClr val="002060"/>
                </a:solidFill>
                <a:latin typeface="Arial" panose="020B0604020202020204" pitchFamily="34" charset="0"/>
                <a:ea typeface="Calibri"/>
                <a:cs typeface="Arial" panose="020B0604020202020204" pitchFamily="34" charset="0"/>
              </a:defRPr>
            </a:pPr>
            <a:r>
              <a:rPr lang="it-IT" sz="1050" dirty="0">
                <a:solidFill>
                  <a:srgbClr val="002060"/>
                </a:solidFill>
                <a:latin typeface="Arial" panose="020B0604020202020204" pitchFamily="34" charset="0"/>
                <a:cs typeface="Arial" panose="020B0604020202020204" pitchFamily="34" charset="0"/>
              </a:rPr>
              <a:t>PRA Mibact - Interventi completati per tipologia e scadenza </a:t>
            </a:r>
            <a:r>
              <a:rPr lang="it-IT" sz="1050" dirty="0" smtClean="0">
                <a:solidFill>
                  <a:srgbClr val="002060"/>
                </a:solidFill>
                <a:latin typeface="Arial" panose="020B0604020202020204" pitchFamily="34" charset="0"/>
                <a:cs typeface="Arial" panose="020B0604020202020204" pitchFamily="34" charset="0"/>
              </a:rPr>
              <a:t>prevista</a:t>
            </a:r>
            <a:endParaRPr lang="it-IT" sz="1050" dirty="0">
              <a:solidFill>
                <a:srgbClr val="002060"/>
              </a:solidFill>
              <a:latin typeface="Arial" panose="020B0604020202020204" pitchFamily="34" charset="0"/>
              <a:cs typeface="Arial" panose="020B0604020202020204" pitchFamily="34" charset="0"/>
            </a:endParaRPr>
          </a:p>
        </c:rich>
      </c:tx>
      <c:layout>
        <c:manualLayout>
          <c:xMode val="edge"/>
          <c:yMode val="edge"/>
          <c:x val="8.4204054493573807E-2"/>
          <c:y val="4.9776050683762292E-2"/>
        </c:manualLayout>
      </c:layout>
      <c:overlay val="0"/>
      <c:spPr>
        <a:noFill/>
        <a:ln w="25400">
          <a:noFill/>
        </a:ln>
      </c:spPr>
    </c:title>
    <c:autoTitleDeleted val="0"/>
    <c:plotArea>
      <c:layout>
        <c:manualLayout>
          <c:layoutTarget val="inner"/>
          <c:xMode val="edge"/>
          <c:yMode val="edge"/>
          <c:x val="8.8556382891374519E-2"/>
          <c:y val="0.19782140866183665"/>
          <c:w val="0.71254237682732591"/>
          <c:h val="0.65596821230679503"/>
        </c:manualLayout>
      </c:layout>
      <c:barChart>
        <c:barDir val="col"/>
        <c:grouping val="clustered"/>
        <c:varyColors val="0"/>
        <c:ser>
          <c:idx val="0"/>
          <c:order val="0"/>
          <c:tx>
            <c:strRef>
              <c:f>'Grafici per dossier PRA'!$H$32</c:f>
              <c:strCache>
                <c:ptCount val="1"/>
                <c:pt idx="0">
                  <c:v>Totale previsti</c:v>
                </c:pt>
              </c:strCache>
            </c:strRef>
          </c:tx>
          <c:spPr>
            <a:solidFill>
              <a:srgbClr val="4F81BD"/>
            </a:solidFill>
            <a:ln w="25400">
              <a:noFill/>
            </a:ln>
          </c:spPr>
          <c:invertIfNegative val="0"/>
          <c:cat>
            <c:strRef>
              <c:f>'Grafici per dossier PRA'!$M$31:$P$31</c:f>
              <c:strCache>
                <c:ptCount val="4"/>
                <c:pt idx="0">
                  <c:v>Semplific. procedurale</c:v>
                </c:pt>
                <c:pt idx="1">
                  <c:v>Personale</c:v>
                </c:pt>
                <c:pt idx="2">
                  <c:v>Strumenti comuni</c:v>
                </c:pt>
                <c:pt idx="3">
                  <c:v>Totale</c:v>
                </c:pt>
              </c:strCache>
            </c:strRef>
          </c:cat>
          <c:val>
            <c:numRef>
              <c:f>'Grafici per dossier PRA'!$M$32:$P$32</c:f>
              <c:numCache>
                <c:formatCode>0%</c:formatCode>
                <c:ptCount val="4"/>
                <c:pt idx="0">
                  <c:v>0.5</c:v>
                </c:pt>
                <c:pt idx="1">
                  <c:v>0.16666666666666666</c:v>
                </c:pt>
                <c:pt idx="2">
                  <c:v>0.33333333333333331</c:v>
                </c:pt>
                <c:pt idx="3">
                  <c:v>1</c:v>
                </c:pt>
              </c:numCache>
            </c:numRef>
          </c:val>
          <c:extLst xmlns:c16r2="http://schemas.microsoft.com/office/drawing/2015/06/chart">
            <c:ext xmlns:c16="http://schemas.microsoft.com/office/drawing/2014/chart" uri="{C3380CC4-5D6E-409C-BE32-E72D297353CC}">
              <c16:uniqueId val="{00000000-02A4-4C02-8331-53108671EA70}"/>
            </c:ext>
          </c:extLst>
        </c:ser>
        <c:ser>
          <c:idx val="1"/>
          <c:order val="1"/>
          <c:tx>
            <c:strRef>
              <c:f>'Grafici per dossier PRA'!$H$33</c:f>
              <c:strCache>
                <c:ptCount val="1"/>
                <c:pt idx="0">
                  <c:v>Totale realizzati</c:v>
                </c:pt>
              </c:strCache>
            </c:strRef>
          </c:tx>
          <c:spPr>
            <a:solidFill>
              <a:srgbClr val="C0504D"/>
            </a:solidFill>
            <a:ln w="25400">
              <a:noFill/>
            </a:ln>
          </c:spPr>
          <c:invertIfNegative val="0"/>
          <c:cat>
            <c:strRef>
              <c:f>'Grafici per dossier PRA'!$M$31:$P$31</c:f>
              <c:strCache>
                <c:ptCount val="4"/>
                <c:pt idx="0">
                  <c:v>Semplific. procedurale</c:v>
                </c:pt>
                <c:pt idx="1">
                  <c:v>Personale</c:v>
                </c:pt>
                <c:pt idx="2">
                  <c:v>Strumenti comuni</c:v>
                </c:pt>
                <c:pt idx="3">
                  <c:v>Totale</c:v>
                </c:pt>
              </c:strCache>
            </c:strRef>
          </c:cat>
          <c:val>
            <c:numRef>
              <c:f>'Grafici per dossier PRA'!$M$33:$P$33</c:f>
              <c:numCache>
                <c:formatCode>0%</c:formatCode>
                <c:ptCount val="4"/>
                <c:pt idx="0">
                  <c:v>0.5</c:v>
                </c:pt>
                <c:pt idx="1">
                  <c:v>0.16666666666666666</c:v>
                </c:pt>
                <c:pt idx="2">
                  <c:v>0.33333333333333331</c:v>
                </c:pt>
                <c:pt idx="3">
                  <c:v>1</c:v>
                </c:pt>
              </c:numCache>
            </c:numRef>
          </c:val>
          <c:extLst xmlns:c16r2="http://schemas.microsoft.com/office/drawing/2015/06/chart">
            <c:ext xmlns:c16="http://schemas.microsoft.com/office/drawing/2014/chart" uri="{C3380CC4-5D6E-409C-BE32-E72D297353CC}">
              <c16:uniqueId val="{00000001-02A4-4C02-8331-53108671EA70}"/>
            </c:ext>
          </c:extLst>
        </c:ser>
        <c:ser>
          <c:idx val="2"/>
          <c:order val="2"/>
          <c:tx>
            <c:strRef>
              <c:f>'Grafici per dossier PRA'!$H$34</c:f>
              <c:strCache>
                <c:ptCount val="1"/>
                <c:pt idx="0">
                  <c:v>Totale previsti entro il 2016</c:v>
                </c:pt>
              </c:strCache>
            </c:strRef>
          </c:tx>
          <c:spPr>
            <a:solidFill>
              <a:srgbClr val="9BBB59"/>
            </a:solidFill>
            <a:ln w="25400">
              <a:noFill/>
            </a:ln>
          </c:spPr>
          <c:invertIfNegative val="0"/>
          <c:cat>
            <c:strRef>
              <c:f>'Grafici per dossier PRA'!$M$31:$P$31</c:f>
              <c:strCache>
                <c:ptCount val="4"/>
                <c:pt idx="0">
                  <c:v>Semplific. procedurale</c:v>
                </c:pt>
                <c:pt idx="1">
                  <c:v>Personale</c:v>
                </c:pt>
                <c:pt idx="2">
                  <c:v>Strumenti comuni</c:v>
                </c:pt>
                <c:pt idx="3">
                  <c:v>Totale</c:v>
                </c:pt>
              </c:strCache>
            </c:strRef>
          </c:cat>
          <c:val>
            <c:numRef>
              <c:f>'Grafici per dossier PRA'!$M$34:$P$34</c:f>
              <c:numCache>
                <c:formatCode>0%</c:formatCode>
                <c:ptCount val="4"/>
                <c:pt idx="0">
                  <c:v>0.3888888888888889</c:v>
                </c:pt>
                <c:pt idx="1">
                  <c:v>5.5555555555555552E-2</c:v>
                </c:pt>
                <c:pt idx="2">
                  <c:v>0.27777777777777779</c:v>
                </c:pt>
                <c:pt idx="3">
                  <c:v>0.72222222222222221</c:v>
                </c:pt>
              </c:numCache>
            </c:numRef>
          </c:val>
          <c:extLst xmlns:c16r2="http://schemas.microsoft.com/office/drawing/2015/06/chart">
            <c:ext xmlns:c16="http://schemas.microsoft.com/office/drawing/2014/chart" uri="{C3380CC4-5D6E-409C-BE32-E72D297353CC}">
              <c16:uniqueId val="{00000002-02A4-4C02-8331-53108671EA70}"/>
            </c:ext>
          </c:extLst>
        </c:ser>
        <c:ser>
          <c:idx val="3"/>
          <c:order val="3"/>
          <c:tx>
            <c:strRef>
              <c:f>'Grafici per dossier PRA'!$H$35</c:f>
              <c:strCache>
                <c:ptCount val="1"/>
                <c:pt idx="0">
                  <c:v>Realizzati entro il 2016</c:v>
                </c:pt>
              </c:strCache>
            </c:strRef>
          </c:tx>
          <c:spPr>
            <a:solidFill>
              <a:srgbClr val="8064A2"/>
            </a:solidFill>
            <a:ln w="25400">
              <a:noFill/>
            </a:ln>
          </c:spPr>
          <c:invertIfNegative val="0"/>
          <c:cat>
            <c:strRef>
              <c:f>'Grafici per dossier PRA'!$M$31:$P$31</c:f>
              <c:strCache>
                <c:ptCount val="4"/>
                <c:pt idx="0">
                  <c:v>Semplific. procedurale</c:v>
                </c:pt>
                <c:pt idx="1">
                  <c:v>Personale</c:v>
                </c:pt>
                <c:pt idx="2">
                  <c:v>Strumenti comuni</c:v>
                </c:pt>
                <c:pt idx="3">
                  <c:v>Totale</c:v>
                </c:pt>
              </c:strCache>
            </c:strRef>
          </c:cat>
          <c:val>
            <c:numRef>
              <c:f>'Grafici per dossier PRA'!$M$35:$P$35</c:f>
              <c:numCache>
                <c:formatCode>0%</c:formatCode>
                <c:ptCount val="4"/>
                <c:pt idx="0">
                  <c:v>0.46153846153846156</c:v>
                </c:pt>
                <c:pt idx="1">
                  <c:v>7.6923076923076927E-2</c:v>
                </c:pt>
                <c:pt idx="2">
                  <c:v>0.30769230769230771</c:v>
                </c:pt>
                <c:pt idx="3">
                  <c:v>0.61111111111111116</c:v>
                </c:pt>
              </c:numCache>
            </c:numRef>
          </c:val>
          <c:extLst xmlns:c16r2="http://schemas.microsoft.com/office/drawing/2015/06/chart">
            <c:ext xmlns:c16="http://schemas.microsoft.com/office/drawing/2014/chart" uri="{C3380CC4-5D6E-409C-BE32-E72D297353CC}">
              <c16:uniqueId val="{00000003-02A4-4C02-8331-53108671EA70}"/>
            </c:ext>
          </c:extLst>
        </c:ser>
        <c:ser>
          <c:idx val="4"/>
          <c:order val="4"/>
          <c:tx>
            <c:strRef>
              <c:f>'Grafici per dossier PRA'!$H$36</c:f>
              <c:strCache>
                <c:ptCount val="1"/>
                <c:pt idx="0">
                  <c:v>Totale previsti entro il 2017</c:v>
                </c:pt>
              </c:strCache>
            </c:strRef>
          </c:tx>
          <c:spPr>
            <a:solidFill>
              <a:srgbClr val="93CDDD"/>
            </a:solidFill>
            <a:ln w="25400">
              <a:noFill/>
            </a:ln>
          </c:spPr>
          <c:invertIfNegative val="0"/>
          <c:cat>
            <c:strRef>
              <c:f>'Grafici per dossier PRA'!$M$31:$P$31</c:f>
              <c:strCache>
                <c:ptCount val="4"/>
                <c:pt idx="0">
                  <c:v>Semplific. procedurale</c:v>
                </c:pt>
                <c:pt idx="1">
                  <c:v>Personale</c:v>
                </c:pt>
                <c:pt idx="2">
                  <c:v>Strumenti comuni</c:v>
                </c:pt>
                <c:pt idx="3">
                  <c:v>Totale</c:v>
                </c:pt>
              </c:strCache>
            </c:strRef>
          </c:cat>
          <c:val>
            <c:numRef>
              <c:f>'Grafici per dossier PRA'!$M$36:$P$36</c:f>
              <c:numCache>
                <c:formatCode>0%</c:formatCode>
                <c:ptCount val="4"/>
                <c:pt idx="0">
                  <c:v>0.1111111111111111</c:v>
                </c:pt>
                <c:pt idx="1">
                  <c:v>0.1111111111111111</c:v>
                </c:pt>
                <c:pt idx="2">
                  <c:v>5.5555555555555552E-2</c:v>
                </c:pt>
                <c:pt idx="3">
                  <c:v>0.27777777777777779</c:v>
                </c:pt>
              </c:numCache>
            </c:numRef>
          </c:val>
          <c:extLst xmlns:c16r2="http://schemas.microsoft.com/office/drawing/2015/06/chart">
            <c:ext xmlns:c16="http://schemas.microsoft.com/office/drawing/2014/chart" uri="{C3380CC4-5D6E-409C-BE32-E72D297353CC}">
              <c16:uniqueId val="{00000004-02A4-4C02-8331-53108671EA70}"/>
            </c:ext>
          </c:extLst>
        </c:ser>
        <c:ser>
          <c:idx val="5"/>
          <c:order val="5"/>
          <c:tx>
            <c:strRef>
              <c:f>'Grafici per dossier PRA'!$H$37</c:f>
              <c:strCache>
                <c:ptCount val="1"/>
                <c:pt idx="0">
                  <c:v>Realizzati entro il 2017</c:v>
                </c:pt>
              </c:strCache>
            </c:strRef>
          </c:tx>
          <c:spPr>
            <a:solidFill>
              <a:srgbClr val="F79646"/>
            </a:solidFill>
            <a:ln w="25400">
              <a:noFill/>
            </a:ln>
          </c:spPr>
          <c:invertIfNegative val="0"/>
          <c:cat>
            <c:strRef>
              <c:f>'Grafici per dossier PRA'!$M$31:$P$31</c:f>
              <c:strCache>
                <c:ptCount val="4"/>
                <c:pt idx="0">
                  <c:v>Semplific. procedurale</c:v>
                </c:pt>
                <c:pt idx="1">
                  <c:v>Personale</c:v>
                </c:pt>
                <c:pt idx="2">
                  <c:v>Strumenti comuni</c:v>
                </c:pt>
                <c:pt idx="3">
                  <c:v>Totale</c:v>
                </c:pt>
              </c:strCache>
            </c:strRef>
          </c:cat>
          <c:val>
            <c:numRef>
              <c:f>'Grafici per dossier PRA'!$M$37:$P$37</c:f>
              <c:numCache>
                <c:formatCode>0%</c:formatCode>
                <c:ptCount val="4"/>
                <c:pt idx="0">
                  <c:v>0.16666666666666666</c:v>
                </c:pt>
                <c:pt idx="1">
                  <c:v>0.1111111111111111</c:v>
                </c:pt>
                <c:pt idx="2">
                  <c:v>5.5555555555555552E-2</c:v>
                </c:pt>
                <c:pt idx="3">
                  <c:v>0.33333333333333331</c:v>
                </c:pt>
              </c:numCache>
            </c:numRef>
          </c:val>
          <c:extLst xmlns:c16r2="http://schemas.microsoft.com/office/drawing/2015/06/chart">
            <c:ext xmlns:c16="http://schemas.microsoft.com/office/drawing/2014/chart" uri="{C3380CC4-5D6E-409C-BE32-E72D297353CC}">
              <c16:uniqueId val="{00000005-02A4-4C02-8331-53108671EA70}"/>
            </c:ext>
          </c:extLst>
        </c:ser>
        <c:dLbls>
          <c:showLegendKey val="0"/>
          <c:showVal val="0"/>
          <c:showCatName val="0"/>
          <c:showSerName val="0"/>
          <c:showPercent val="0"/>
          <c:showBubbleSize val="0"/>
        </c:dLbls>
        <c:gapWidth val="70"/>
        <c:axId val="140073160"/>
        <c:axId val="229958192"/>
      </c:barChart>
      <c:catAx>
        <c:axId val="140073160"/>
        <c:scaling>
          <c:orientation val="minMax"/>
        </c:scaling>
        <c:delete val="0"/>
        <c:axPos val="b"/>
        <c:numFmt formatCode="General" sourceLinked="1"/>
        <c:majorTickMark val="none"/>
        <c:minorTickMark val="none"/>
        <c:tickLblPos val="nextTo"/>
        <c:spPr>
          <a:ln w="12700">
            <a:solidFill>
              <a:srgbClr val="878787"/>
            </a:solidFill>
            <a:prstDash val="solid"/>
          </a:ln>
        </c:spPr>
        <c:txPr>
          <a:bodyPr rot="0" vert="horz"/>
          <a:lstStyle/>
          <a:p>
            <a:pPr>
              <a:defRPr sz="900" b="1" i="0" u="none" strike="noStrike" baseline="0">
                <a:solidFill>
                  <a:srgbClr val="002060"/>
                </a:solidFill>
                <a:latin typeface="Arial" panose="020B0604020202020204" pitchFamily="34" charset="0"/>
                <a:ea typeface="Calibri"/>
                <a:cs typeface="Arial" panose="020B0604020202020204" pitchFamily="34" charset="0"/>
              </a:defRPr>
            </a:pPr>
            <a:endParaRPr lang="it-IT"/>
          </a:p>
        </c:txPr>
        <c:crossAx val="229958192"/>
        <c:crossesAt val="0"/>
        <c:auto val="1"/>
        <c:lblAlgn val="ctr"/>
        <c:lblOffset val="100"/>
        <c:tickLblSkip val="1"/>
        <c:tickMarkSkip val="1"/>
        <c:noMultiLvlLbl val="0"/>
      </c:catAx>
      <c:valAx>
        <c:axId val="229958192"/>
        <c:scaling>
          <c:orientation val="minMax"/>
          <c:max val="1"/>
        </c:scaling>
        <c:delete val="0"/>
        <c:axPos val="l"/>
        <c:majorGridlines>
          <c:spPr>
            <a:ln w="12700">
              <a:solidFill>
                <a:srgbClr val="878787"/>
              </a:solidFill>
              <a:prstDash val="solid"/>
            </a:ln>
          </c:spPr>
        </c:majorGridlines>
        <c:numFmt formatCode="0%" sourceLinked="1"/>
        <c:majorTickMark val="none"/>
        <c:minorTickMark val="none"/>
        <c:tickLblPos val="nextTo"/>
        <c:spPr>
          <a:ln w="12700">
            <a:solidFill>
              <a:srgbClr val="878787"/>
            </a:solidFill>
            <a:prstDash val="solid"/>
          </a:ln>
        </c:spPr>
        <c:txPr>
          <a:bodyPr rot="0" vert="horz"/>
          <a:lstStyle/>
          <a:p>
            <a:pPr>
              <a:defRPr sz="900" b="1" i="0" u="none" strike="noStrike" baseline="0">
                <a:solidFill>
                  <a:srgbClr val="002060"/>
                </a:solidFill>
                <a:latin typeface="Arial" panose="020B0604020202020204" pitchFamily="34" charset="0"/>
                <a:ea typeface="Calibri"/>
                <a:cs typeface="Arial" panose="020B0604020202020204" pitchFamily="34" charset="0"/>
              </a:defRPr>
            </a:pPr>
            <a:endParaRPr lang="it-IT"/>
          </a:p>
        </c:txPr>
        <c:crossAx val="140073160"/>
        <c:crossesAt val="1"/>
        <c:crossBetween val="between"/>
      </c:valAx>
      <c:spPr>
        <a:solidFill>
          <a:srgbClr val="FFFFFF"/>
        </a:solidFill>
        <a:ln w="25400">
          <a:noFill/>
        </a:ln>
      </c:spPr>
    </c:plotArea>
    <c:legend>
      <c:legendPos val="r"/>
      <c:layout>
        <c:manualLayout>
          <c:xMode val="edge"/>
          <c:yMode val="edge"/>
          <c:x val="0.80590525561877668"/>
          <c:y val="0.30401747785928457"/>
          <c:w val="0.19303817559948711"/>
          <c:h val="0.57289204521036574"/>
        </c:manualLayout>
      </c:layout>
      <c:overlay val="0"/>
      <c:spPr>
        <a:noFill/>
        <a:ln w="25400">
          <a:noFill/>
        </a:ln>
      </c:spPr>
      <c:txPr>
        <a:bodyPr/>
        <a:lstStyle/>
        <a:p>
          <a:pPr>
            <a:spcBef>
              <a:spcPts val="100"/>
            </a:spcBef>
            <a:spcAft>
              <a:spcPts val="100"/>
            </a:spcAft>
            <a:defRPr sz="800" b="1" i="0" u="none" strike="noStrike" baseline="0">
              <a:solidFill>
                <a:srgbClr val="002060"/>
              </a:solidFill>
              <a:latin typeface="Arial" panose="020B0604020202020204" pitchFamily="34" charset="0"/>
              <a:ea typeface="Calibri"/>
              <a:cs typeface="Arial" panose="020B0604020202020204" pitchFamily="34" charset="0"/>
            </a:defRPr>
          </a:pPr>
          <a:endParaRPr lang="it-IT"/>
        </a:p>
      </c:txPr>
    </c:legend>
    <c:plotVisOnly val="1"/>
    <c:dispBlanksAs val="gap"/>
    <c:showDLblsOverMax val="0"/>
  </c:chart>
  <c:spPr>
    <a:solidFill>
      <a:srgbClr val="FFFFFF"/>
    </a:solidFill>
    <a:ln w="6350">
      <a:solidFill>
        <a:srgbClr val="002060"/>
      </a:solidFill>
    </a:ln>
    <a:scene3d>
      <a:camera prst="orthographicFront"/>
      <a:lightRig rig="threePt" dir="t"/>
    </a:scene3d>
    <a:sp3d>
      <a:bevelT w="6350"/>
    </a:sp3d>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b="1" i="0" u="none" strike="noStrike" baseline="0">
                <a:solidFill>
                  <a:srgbClr val="0070C0"/>
                </a:solidFill>
                <a:latin typeface="Arial" panose="020B0604020202020204" pitchFamily="34" charset="0"/>
                <a:ea typeface="Calibri"/>
                <a:cs typeface="Arial" panose="020B0604020202020204" pitchFamily="34" charset="0"/>
              </a:defRPr>
            </a:pPr>
            <a:r>
              <a:rPr lang="it-IT" sz="1050" dirty="0">
                <a:solidFill>
                  <a:srgbClr val="0070C0"/>
                </a:solidFill>
                <a:latin typeface="Arial" panose="020B0604020202020204" pitchFamily="34" charset="0"/>
                <a:cs typeface="Arial" panose="020B0604020202020204" pitchFamily="34" charset="0"/>
              </a:rPr>
              <a:t>PRA Mibact - </a:t>
            </a:r>
            <a:r>
              <a:rPr lang="it-IT" sz="1050" dirty="0" smtClean="0">
                <a:solidFill>
                  <a:srgbClr val="0070C0"/>
                </a:solidFill>
                <a:latin typeface="Arial" panose="020B0604020202020204" pitchFamily="34" charset="0"/>
                <a:cs typeface="Arial" panose="020B0604020202020204" pitchFamily="34" charset="0"/>
              </a:rPr>
              <a:t>Interventi </a:t>
            </a:r>
            <a:r>
              <a:rPr lang="it-IT" sz="1050" dirty="0">
                <a:solidFill>
                  <a:srgbClr val="0070C0"/>
                </a:solidFill>
                <a:latin typeface="Arial" panose="020B0604020202020204" pitchFamily="34" charset="0"/>
                <a:cs typeface="Arial" panose="020B0604020202020204" pitchFamily="34" charset="0"/>
              </a:rPr>
              <a:t>di </a:t>
            </a:r>
            <a:r>
              <a:rPr lang="it-IT" sz="1050" dirty="0" smtClean="0">
                <a:solidFill>
                  <a:srgbClr val="0070C0"/>
                </a:solidFill>
                <a:latin typeface="Arial" panose="020B0604020202020204" pitchFamily="34" charset="0"/>
                <a:cs typeface="Arial" panose="020B0604020202020204" pitchFamily="34" charset="0"/>
              </a:rPr>
              <a:t>miglioramento realizzati </a:t>
            </a:r>
            <a:r>
              <a:rPr lang="it-IT" sz="1050" dirty="0">
                <a:solidFill>
                  <a:srgbClr val="0070C0"/>
                </a:solidFill>
                <a:latin typeface="Arial" panose="020B0604020202020204" pitchFamily="34" charset="0"/>
                <a:cs typeface="Arial" panose="020B0604020202020204" pitchFamily="34" charset="0"/>
              </a:rPr>
              <a:t>per tipologia</a:t>
            </a:r>
          </a:p>
        </c:rich>
      </c:tx>
      <c:layout>
        <c:manualLayout>
          <c:xMode val="edge"/>
          <c:yMode val="edge"/>
          <c:x val="0.11084012344922262"/>
          <c:y val="4.0760043812979943E-2"/>
        </c:manualLayout>
      </c:layout>
      <c:overlay val="0"/>
      <c:spPr>
        <a:noFill/>
        <a:ln w="25400">
          <a:noFill/>
        </a:ln>
      </c:spPr>
    </c:title>
    <c:autoTitleDeleted val="0"/>
    <c:view3D>
      <c:rotX val="20"/>
      <c:rotY val="30"/>
      <c:rAngAx val="0"/>
      <c:perspective val="0"/>
    </c:view3D>
    <c:floor>
      <c:thickness val="0"/>
    </c:floor>
    <c:sideWall>
      <c:thickness val="0"/>
    </c:sideWall>
    <c:backWall>
      <c:thickness val="0"/>
    </c:backWall>
    <c:plotArea>
      <c:layout>
        <c:manualLayout>
          <c:layoutTarget val="inner"/>
          <c:xMode val="edge"/>
          <c:yMode val="edge"/>
          <c:x val="6.1921001247328473E-2"/>
          <c:y val="0.31009066472810842"/>
          <c:w val="0.89514868785322255"/>
          <c:h val="0.59142637435865864"/>
        </c:manualLayout>
      </c:layout>
      <c:pie3DChart>
        <c:varyColors val="1"/>
        <c:ser>
          <c:idx val="0"/>
          <c:order val="0"/>
          <c:spPr>
            <a:solidFill>
              <a:srgbClr val="4F81BD"/>
            </a:solidFill>
            <a:ln w="25400">
              <a:noFill/>
            </a:ln>
          </c:spPr>
          <c:explosion val="10"/>
          <c:dPt>
            <c:idx val="0"/>
            <c:bubble3D val="0"/>
            <c:explosion val="6"/>
            <c:extLst xmlns:c16r2="http://schemas.microsoft.com/office/drawing/2015/06/chart">
              <c:ext xmlns:c16="http://schemas.microsoft.com/office/drawing/2014/chart" uri="{C3380CC4-5D6E-409C-BE32-E72D297353CC}">
                <c16:uniqueId val="{00000000-B4D9-447D-9AA6-B16437A7402E}"/>
              </c:ext>
            </c:extLst>
          </c:dPt>
          <c:dPt>
            <c:idx val="1"/>
            <c:bubble3D val="0"/>
            <c:spPr>
              <a:solidFill>
                <a:srgbClr val="DE5A00"/>
              </a:solidFill>
              <a:ln w="25400">
                <a:noFill/>
              </a:ln>
            </c:spPr>
            <c:extLst xmlns:c16r2="http://schemas.microsoft.com/office/drawing/2015/06/chart">
              <c:ext xmlns:c16="http://schemas.microsoft.com/office/drawing/2014/chart" uri="{C3380CC4-5D6E-409C-BE32-E72D297353CC}">
                <c16:uniqueId val="{00000002-B4D9-447D-9AA6-B16437A7402E}"/>
              </c:ext>
            </c:extLst>
          </c:dPt>
          <c:dPt>
            <c:idx val="2"/>
            <c:bubble3D val="0"/>
            <c:spPr>
              <a:solidFill>
                <a:srgbClr val="9BBB59"/>
              </a:solidFill>
              <a:ln w="25400">
                <a:noFill/>
              </a:ln>
            </c:spPr>
            <c:extLst xmlns:c16r2="http://schemas.microsoft.com/office/drawing/2015/06/chart">
              <c:ext xmlns:c16="http://schemas.microsoft.com/office/drawing/2014/chart" uri="{C3380CC4-5D6E-409C-BE32-E72D297353CC}">
                <c16:uniqueId val="{00000004-B4D9-447D-9AA6-B16437A7402E}"/>
              </c:ext>
            </c:extLst>
          </c:dPt>
          <c:dLbls>
            <c:dLbl>
              <c:idx val="0"/>
              <c:layout>
                <c:manualLayout>
                  <c:x val="-0.1784197823895016"/>
                  <c:y val="-0.1946777976550908"/>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B4D9-447D-9AA6-B16437A7402E}"/>
                </c:ext>
                <c:ext xmlns:c15="http://schemas.microsoft.com/office/drawing/2012/chart" uri="{CE6537A1-D6FC-4f65-9D91-7224C49458BB}"/>
              </c:extLst>
            </c:dLbl>
            <c:dLbl>
              <c:idx val="1"/>
              <c:layout>
                <c:manualLayout>
                  <c:x val="0.14514794876163553"/>
                  <c:y val="-0.15639644031155905"/>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2-B4D9-447D-9AA6-B16437A7402E}"/>
                </c:ext>
                <c:ext xmlns:c15="http://schemas.microsoft.com/office/drawing/2012/chart" uri="{CE6537A1-D6FC-4f65-9D91-7224C49458BB}"/>
              </c:extLst>
            </c:dLbl>
            <c:dLbl>
              <c:idx val="2"/>
              <c:layout>
                <c:manualLayout>
                  <c:x val="0.18292620420265771"/>
                  <c:y val="8.7723507573210235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4-B4D9-447D-9AA6-B16437A7402E}"/>
                </c:ext>
                <c:ext xmlns:c15="http://schemas.microsoft.com/office/drawing/2012/chart" uri="{CE6537A1-D6FC-4f65-9D91-7224C49458BB}"/>
              </c:extLst>
            </c:dLbl>
            <c:spPr>
              <a:noFill/>
              <a:ln w="25400">
                <a:noFill/>
              </a:ln>
            </c:spPr>
            <c:txPr>
              <a:bodyPr/>
              <a:lstStyle/>
              <a:p>
                <a:pPr>
                  <a:defRPr sz="900" b="0" i="0" u="none" strike="noStrike" baseline="0">
                    <a:solidFill>
                      <a:srgbClr val="002060"/>
                    </a:solidFill>
                    <a:latin typeface="Arial" panose="020B0604020202020204" pitchFamily="34" charset="0"/>
                    <a:ea typeface="Calibri"/>
                    <a:cs typeface="Arial" panose="020B0604020202020204" pitchFamily="34" charset="0"/>
                  </a:defRPr>
                </a:pPr>
                <a:endParaRPr lang="it-IT"/>
              </a:p>
            </c:txPr>
            <c:dLblPos val="inEnd"/>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'Grafici per dossier PRA'!$M$31:$O$31</c:f>
              <c:strCache>
                <c:ptCount val="3"/>
                <c:pt idx="0">
                  <c:v>Semplific. procedurale</c:v>
                </c:pt>
                <c:pt idx="1">
                  <c:v>Personale</c:v>
                </c:pt>
                <c:pt idx="2">
                  <c:v>Strumenti comuni</c:v>
                </c:pt>
              </c:strCache>
            </c:strRef>
          </c:cat>
          <c:val>
            <c:numRef>
              <c:f>'Grafici per dossier PRA'!$M$32:$O$32</c:f>
              <c:numCache>
                <c:formatCode>0%</c:formatCode>
                <c:ptCount val="3"/>
                <c:pt idx="0">
                  <c:v>0.5</c:v>
                </c:pt>
                <c:pt idx="1">
                  <c:v>0.16666666666666666</c:v>
                </c:pt>
                <c:pt idx="2">
                  <c:v>0.33333333333333331</c:v>
                </c:pt>
              </c:numCache>
            </c:numRef>
          </c:val>
          <c:extLst xmlns:c16r2="http://schemas.microsoft.com/office/drawing/2015/06/chart">
            <c:ext xmlns:c16="http://schemas.microsoft.com/office/drawing/2014/chart" uri="{C3380CC4-5D6E-409C-BE32-E72D297353CC}">
              <c16:uniqueId val="{00000005-B4D9-447D-9AA6-B16437A7402E}"/>
            </c:ext>
          </c:extLst>
        </c:ser>
        <c:dLbls>
          <c:showLegendKey val="0"/>
          <c:showVal val="0"/>
          <c:showCatName val="0"/>
          <c:showSerName val="0"/>
          <c:showPercent val="0"/>
          <c:showBubbleSize val="0"/>
          <c:showLeaderLines val="0"/>
        </c:dLbls>
      </c:pie3DChart>
      <c:spPr>
        <a:solidFill>
          <a:schemeClr val="bg1"/>
        </a:solidFill>
        <a:ln w="25400">
          <a:noFill/>
        </a:ln>
      </c:spPr>
    </c:plotArea>
    <c:legend>
      <c:legendPos val="b"/>
      <c:layout>
        <c:manualLayout>
          <c:xMode val="edge"/>
          <c:yMode val="edge"/>
          <c:x val="3.6424924358625807E-2"/>
          <c:y val="0.91753457209550915"/>
          <c:w val="0.92079219004003743"/>
          <c:h val="6.9928517622722466E-2"/>
        </c:manualLayout>
      </c:layout>
      <c:overlay val="0"/>
      <c:txPr>
        <a:bodyPr/>
        <a:lstStyle/>
        <a:p>
          <a:pPr>
            <a:defRPr sz="800">
              <a:solidFill>
                <a:srgbClr val="0070C0"/>
              </a:solidFill>
            </a:defRPr>
          </a:pPr>
          <a:endParaRPr lang="it-IT"/>
        </a:p>
      </c:txPr>
    </c:legend>
    <c:plotVisOnly val="1"/>
    <c:dispBlanksAs val="zero"/>
    <c:showDLblsOverMax val="0"/>
  </c:chart>
  <c:spPr>
    <a:solidFill>
      <a:srgbClr val="FFFFFF"/>
    </a:solidFill>
    <a:ln w="6350">
      <a:solidFill>
        <a:srgbClr val="00A1DE"/>
      </a:solid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6F9E5-4BA2-426A-A21C-41656D23D8A2}" type="doc">
      <dgm:prSet loTypeId="urn:microsoft.com/office/officeart/2009/layout/CircleArrowProcess" loCatId="process" qsTypeId="urn:microsoft.com/office/officeart/2005/8/quickstyle/simple5" qsCatId="simple" csTypeId="urn:microsoft.com/office/officeart/2005/8/colors/accent1_5" csCatId="accent1" phldr="1"/>
      <dgm:spPr/>
      <dgm:t>
        <a:bodyPr/>
        <a:lstStyle/>
        <a:p>
          <a:endParaRPr lang="it-IT"/>
        </a:p>
      </dgm:t>
    </dgm:pt>
    <dgm:pt modelId="{91BD0AA8-C0E7-4BC4-8661-E8952B17ED8B}">
      <dgm:prSet phldrT="[Testo]" custT="1"/>
      <dgm:spPr/>
      <dgm:t>
        <a:bodyPr/>
        <a:lstStyle/>
        <a:p>
          <a:r>
            <a:rPr lang="it-IT" altLang="en-US" sz="1500" b="1" i="1" dirty="0" smtClean="0">
              <a:solidFill>
                <a:srgbClr val="660033"/>
              </a:solidFill>
              <a:effectLst>
                <a:outerShdw blurRad="38100" dist="38100" dir="2700000" algn="tl">
                  <a:srgbClr val="000000">
                    <a:alpha val="43137"/>
                  </a:srgbClr>
                </a:outerShdw>
              </a:effectLst>
            </a:rPr>
            <a:t>5 Obiettivi di miglioramento</a:t>
          </a:r>
          <a:endParaRPr lang="it-IT" sz="1500" dirty="0">
            <a:solidFill>
              <a:srgbClr val="660033"/>
            </a:solidFill>
          </a:endParaRPr>
        </a:p>
      </dgm:t>
    </dgm:pt>
    <dgm:pt modelId="{DCD5AA85-8A7B-4F3B-8746-78ACB8A4D088}" type="parTrans" cxnId="{BF1E38F7-52BD-4003-BCBB-6363746EE362}">
      <dgm:prSet/>
      <dgm:spPr/>
      <dgm:t>
        <a:bodyPr/>
        <a:lstStyle/>
        <a:p>
          <a:endParaRPr lang="it-IT"/>
        </a:p>
      </dgm:t>
    </dgm:pt>
    <dgm:pt modelId="{D1CFB457-7998-449C-91CF-A16D38CA3304}" type="sibTrans" cxnId="{BF1E38F7-52BD-4003-BCBB-6363746EE362}">
      <dgm:prSet/>
      <dgm:spPr/>
      <dgm:t>
        <a:bodyPr/>
        <a:lstStyle/>
        <a:p>
          <a:endParaRPr lang="it-IT"/>
        </a:p>
      </dgm:t>
    </dgm:pt>
    <dgm:pt modelId="{F2FF02C9-4237-4245-B737-1170CCBA0F73}">
      <dgm:prSet phldrT="[Testo]" custT="1"/>
      <dgm:spPr>
        <a:ln>
          <a:solidFill>
            <a:srgbClr val="660033"/>
          </a:solidFill>
          <a:prstDash val="sysDash"/>
        </a:ln>
      </dgm:spPr>
      <dgm:t>
        <a:bodyPr rIns="36000"/>
        <a:lstStyle/>
        <a:p>
          <a:pPr algn="just"/>
          <a:r>
            <a:rPr lang="it-IT" altLang="it-IT" sz="1350" dirty="0" smtClean="0">
              <a:solidFill>
                <a:srgbClr val="660033"/>
              </a:solidFill>
              <a:latin typeface="+mj-lt"/>
            </a:rPr>
            <a:t>Costituiscono le </a:t>
          </a:r>
          <a:r>
            <a:rPr lang="it-IT" altLang="it-IT" sz="1350" b="1" dirty="0" smtClean="0">
              <a:solidFill>
                <a:srgbClr val="660033"/>
              </a:solidFill>
              <a:latin typeface="+mj-lt"/>
            </a:rPr>
            <a:t>aree di intervento prioritarie</a:t>
          </a:r>
          <a:r>
            <a:rPr lang="it-IT" altLang="it-IT" sz="1350" dirty="0" smtClean="0">
              <a:solidFill>
                <a:srgbClr val="660033"/>
              </a:solidFill>
              <a:latin typeface="+mj-lt"/>
            </a:rPr>
            <a:t>, talune di ordine strategico ed organizzativo, altre procedurali e tecniche, su cui l’Amministrazione si è impegnata ad intervenire.</a:t>
          </a:r>
          <a:endParaRPr lang="it-IT" sz="1350" dirty="0">
            <a:solidFill>
              <a:srgbClr val="660033"/>
            </a:solidFill>
            <a:latin typeface="+mj-lt"/>
          </a:endParaRPr>
        </a:p>
      </dgm:t>
    </dgm:pt>
    <dgm:pt modelId="{750B3359-3A11-4115-B373-9791250FE404}" type="parTrans" cxnId="{6D3D6DA0-69E9-486E-8531-ACB3D45D1F0B}">
      <dgm:prSet/>
      <dgm:spPr/>
      <dgm:t>
        <a:bodyPr/>
        <a:lstStyle/>
        <a:p>
          <a:endParaRPr lang="it-IT"/>
        </a:p>
      </dgm:t>
    </dgm:pt>
    <dgm:pt modelId="{A698EA70-A27B-431A-B125-0A56F44C700A}" type="sibTrans" cxnId="{6D3D6DA0-69E9-486E-8531-ACB3D45D1F0B}">
      <dgm:prSet/>
      <dgm:spPr/>
      <dgm:t>
        <a:bodyPr/>
        <a:lstStyle/>
        <a:p>
          <a:endParaRPr lang="it-IT"/>
        </a:p>
      </dgm:t>
    </dgm:pt>
    <dgm:pt modelId="{C23FA63B-E4A9-461B-AE1D-941E2FF97479}">
      <dgm:prSet phldrT="[Testo]" custT="1"/>
      <dgm:spPr/>
      <dgm:t>
        <a:bodyPr/>
        <a:lstStyle/>
        <a:p>
          <a:r>
            <a:rPr lang="it-IT" altLang="en-US" sz="1500" b="1" i="1" dirty="0" smtClean="0">
              <a:solidFill>
                <a:srgbClr val="515177"/>
              </a:solidFill>
              <a:effectLst>
                <a:outerShdw blurRad="38100" dist="38100" dir="2700000" algn="tl">
                  <a:srgbClr val="000000">
                    <a:alpha val="43137"/>
                  </a:srgbClr>
                </a:outerShdw>
              </a:effectLst>
            </a:rPr>
            <a:t>18 Azioni di miglioramento</a:t>
          </a:r>
          <a:endParaRPr lang="it-IT" sz="1500" b="1" i="1" dirty="0">
            <a:solidFill>
              <a:srgbClr val="515177"/>
            </a:solidFill>
            <a:effectLst>
              <a:outerShdw blurRad="38100" dist="38100" dir="2700000" algn="tl">
                <a:srgbClr val="000000">
                  <a:alpha val="43137"/>
                </a:srgbClr>
              </a:outerShdw>
            </a:effectLst>
          </a:endParaRPr>
        </a:p>
      </dgm:t>
    </dgm:pt>
    <dgm:pt modelId="{DA0D84FD-1505-4F10-B6F0-40C28A3F18FF}" type="parTrans" cxnId="{29EC7F5B-4615-490D-B63F-1504137EF416}">
      <dgm:prSet/>
      <dgm:spPr/>
      <dgm:t>
        <a:bodyPr/>
        <a:lstStyle/>
        <a:p>
          <a:endParaRPr lang="it-IT"/>
        </a:p>
      </dgm:t>
    </dgm:pt>
    <dgm:pt modelId="{452D3FDD-DB76-497A-86D7-1FCC737B46CC}" type="sibTrans" cxnId="{29EC7F5B-4615-490D-B63F-1504137EF416}">
      <dgm:prSet/>
      <dgm:spPr/>
      <dgm:t>
        <a:bodyPr/>
        <a:lstStyle/>
        <a:p>
          <a:endParaRPr lang="it-IT"/>
        </a:p>
      </dgm:t>
    </dgm:pt>
    <dgm:pt modelId="{47D0D984-FC35-4658-A537-9073C678C8FB}">
      <dgm:prSet phldrT="[Testo]" custT="1"/>
      <dgm:spPr>
        <a:ln>
          <a:solidFill>
            <a:srgbClr val="515177"/>
          </a:solidFill>
          <a:prstDash val="sysDash"/>
        </a:ln>
      </dgm:spPr>
      <dgm:t>
        <a:bodyPr rIns="36000"/>
        <a:lstStyle/>
        <a:p>
          <a:pPr algn="just"/>
          <a:r>
            <a:rPr lang="it-IT" sz="1350" b="1" dirty="0" smtClean="0">
              <a:solidFill>
                <a:srgbClr val="515177"/>
              </a:solidFill>
              <a:latin typeface="+mj-lt"/>
              <a:cs typeface="Arial" pitchFamily="34" charset="0"/>
            </a:rPr>
            <a:t>Interventi</a:t>
          </a:r>
          <a:r>
            <a:rPr lang="it-IT" sz="1350" dirty="0" smtClean="0">
              <a:solidFill>
                <a:srgbClr val="515177"/>
              </a:solidFill>
              <a:latin typeface="+mj-lt"/>
              <a:cs typeface="Arial" pitchFamily="34" charset="0"/>
            </a:rPr>
            <a:t> individuati rivolti essenzialmente a tre ambiti di miglioramento, agiscono su tre dimensioni </a:t>
          </a:r>
          <a:r>
            <a:rPr lang="it-IT" sz="1350" b="1" dirty="0" smtClean="0">
              <a:solidFill>
                <a:srgbClr val="515177"/>
              </a:solidFill>
              <a:latin typeface="+mj-lt"/>
              <a:cs typeface="Arial" pitchFamily="34" charset="0"/>
            </a:rPr>
            <a:t>per migliorare i processi di programmazione, attuazione e gestione. </a:t>
          </a:r>
          <a:endParaRPr lang="it-IT" sz="1350" dirty="0">
            <a:solidFill>
              <a:srgbClr val="515177"/>
            </a:solidFill>
            <a:latin typeface="+mj-lt"/>
          </a:endParaRPr>
        </a:p>
      </dgm:t>
    </dgm:pt>
    <dgm:pt modelId="{18980D0A-7114-40E6-8A28-DACDFA65691C}" type="parTrans" cxnId="{F6A7F8F8-3043-47F8-A357-4703350BB5A0}">
      <dgm:prSet/>
      <dgm:spPr/>
      <dgm:t>
        <a:bodyPr/>
        <a:lstStyle/>
        <a:p>
          <a:endParaRPr lang="it-IT"/>
        </a:p>
      </dgm:t>
    </dgm:pt>
    <dgm:pt modelId="{D350253B-9D25-4CB8-8D0A-C1B12F439B99}" type="sibTrans" cxnId="{F6A7F8F8-3043-47F8-A357-4703350BB5A0}">
      <dgm:prSet/>
      <dgm:spPr/>
      <dgm:t>
        <a:bodyPr/>
        <a:lstStyle/>
        <a:p>
          <a:endParaRPr lang="it-IT"/>
        </a:p>
      </dgm:t>
    </dgm:pt>
    <dgm:pt modelId="{7FE3A4AD-56EE-4112-917A-298ED97FE122}">
      <dgm:prSet phldrT="[Testo]" custT="1"/>
      <dgm:spPr/>
      <dgm:t>
        <a:bodyPr/>
        <a:lstStyle/>
        <a:p>
          <a:r>
            <a:rPr lang="it-IT" altLang="en-US" sz="1500" b="1" i="1" dirty="0" smtClean="0">
              <a:solidFill>
                <a:srgbClr val="0070C0"/>
              </a:solidFill>
              <a:effectLst>
                <a:outerShdw blurRad="38100" dist="38100" dir="2700000" algn="tl">
                  <a:srgbClr val="000000">
                    <a:alpha val="43137"/>
                  </a:srgbClr>
                </a:outerShdw>
              </a:effectLst>
            </a:rPr>
            <a:t>12 Target di miglioramento </a:t>
          </a:r>
          <a:endParaRPr lang="it-IT" sz="1500" b="1" i="1" dirty="0">
            <a:solidFill>
              <a:srgbClr val="0070C0"/>
            </a:solidFill>
            <a:effectLst>
              <a:outerShdw blurRad="38100" dist="38100" dir="2700000" algn="tl">
                <a:srgbClr val="000000">
                  <a:alpha val="43137"/>
                </a:srgbClr>
              </a:outerShdw>
            </a:effectLst>
          </a:endParaRPr>
        </a:p>
      </dgm:t>
    </dgm:pt>
    <dgm:pt modelId="{A175A491-4F42-496D-9190-E13B48D1A477}" type="parTrans" cxnId="{CFEDF08C-F186-479C-B433-94C6A5FB8574}">
      <dgm:prSet/>
      <dgm:spPr/>
      <dgm:t>
        <a:bodyPr/>
        <a:lstStyle/>
        <a:p>
          <a:endParaRPr lang="it-IT"/>
        </a:p>
      </dgm:t>
    </dgm:pt>
    <dgm:pt modelId="{EAA610A9-B8DB-446E-B6D2-0345FB60C0B6}" type="sibTrans" cxnId="{CFEDF08C-F186-479C-B433-94C6A5FB8574}">
      <dgm:prSet/>
      <dgm:spPr/>
      <dgm:t>
        <a:bodyPr/>
        <a:lstStyle/>
        <a:p>
          <a:endParaRPr lang="it-IT"/>
        </a:p>
      </dgm:t>
    </dgm:pt>
    <dgm:pt modelId="{3FB66F13-F94B-4456-B715-76AE1E186C75}">
      <dgm:prSet phldrT="[Testo]" custT="1"/>
      <dgm:spPr>
        <a:ln>
          <a:solidFill>
            <a:srgbClr val="2175C1"/>
          </a:solidFill>
          <a:prstDash val="sysDash"/>
        </a:ln>
      </dgm:spPr>
      <dgm:t>
        <a:bodyPr rIns="36000"/>
        <a:lstStyle/>
        <a:p>
          <a:pPr algn="just"/>
          <a:r>
            <a:rPr lang="it-IT" altLang="it-IT" sz="1350" b="1" dirty="0" smtClean="0">
              <a:solidFill>
                <a:srgbClr val="0070C0"/>
              </a:solidFill>
              <a:latin typeface="+mj-lt"/>
            </a:rPr>
            <a:t>Traguardi da raggiungere </a:t>
          </a:r>
          <a:r>
            <a:rPr lang="it-IT" altLang="it-IT" sz="1350" dirty="0" smtClean="0">
              <a:solidFill>
                <a:srgbClr val="0070C0"/>
              </a:solidFill>
              <a:latin typeface="+mj-lt"/>
            </a:rPr>
            <a:t>che</a:t>
          </a:r>
          <a:r>
            <a:rPr lang="it-IT" sz="1350" dirty="0" smtClean="0">
              <a:solidFill>
                <a:srgbClr val="0070C0"/>
              </a:solidFill>
              <a:latin typeface="+mj-lt"/>
            </a:rPr>
            <a:t> attengono alla fase della pianificazione e programmazione delle azioni del PON, agli aspetti organizzativi e di qualificazione e formazione del personale, fino alle fasi attuative degli interventi.</a:t>
          </a:r>
          <a:endParaRPr lang="it-IT" sz="1350" dirty="0">
            <a:solidFill>
              <a:srgbClr val="0070C0"/>
            </a:solidFill>
            <a:latin typeface="+mj-lt"/>
          </a:endParaRPr>
        </a:p>
      </dgm:t>
    </dgm:pt>
    <dgm:pt modelId="{9B80CD6E-4157-4C7A-A370-6B389ED590E1}" type="parTrans" cxnId="{8FDDEE22-CA57-4DEF-BC03-46C8856B9D62}">
      <dgm:prSet/>
      <dgm:spPr/>
      <dgm:t>
        <a:bodyPr/>
        <a:lstStyle/>
        <a:p>
          <a:endParaRPr lang="it-IT"/>
        </a:p>
      </dgm:t>
    </dgm:pt>
    <dgm:pt modelId="{F6D0A52A-BF59-4CE6-9838-71EC3CEC4A2F}" type="sibTrans" cxnId="{8FDDEE22-CA57-4DEF-BC03-46C8856B9D62}">
      <dgm:prSet/>
      <dgm:spPr/>
      <dgm:t>
        <a:bodyPr/>
        <a:lstStyle/>
        <a:p>
          <a:endParaRPr lang="it-IT"/>
        </a:p>
      </dgm:t>
    </dgm:pt>
    <dgm:pt modelId="{85F6CA2D-FA37-4B61-B009-B4D665B15865}" type="pres">
      <dgm:prSet presAssocID="{CCD6F9E5-4BA2-426A-A21C-41656D23D8A2}" presName="Name0" presStyleCnt="0">
        <dgm:presLayoutVars>
          <dgm:chMax val="7"/>
          <dgm:chPref val="7"/>
          <dgm:dir/>
          <dgm:animLvl val="lvl"/>
        </dgm:presLayoutVars>
      </dgm:prSet>
      <dgm:spPr/>
      <dgm:t>
        <a:bodyPr/>
        <a:lstStyle/>
        <a:p>
          <a:endParaRPr lang="it-IT"/>
        </a:p>
      </dgm:t>
    </dgm:pt>
    <dgm:pt modelId="{0CF34802-17FD-457A-98C9-474A5CEA26A2}" type="pres">
      <dgm:prSet presAssocID="{91BD0AA8-C0E7-4BC4-8661-E8952B17ED8B}" presName="Accent1" presStyleCnt="0"/>
      <dgm:spPr/>
    </dgm:pt>
    <dgm:pt modelId="{022C6801-98DE-4410-B27A-26950005AD13}" type="pres">
      <dgm:prSet presAssocID="{91BD0AA8-C0E7-4BC4-8661-E8952B17ED8B}" presName="Accent" presStyleLbl="node1" presStyleIdx="0" presStyleCnt="3" custScaleX="120823" custScaleY="120240" custLinFactNeighborX="-44125"/>
      <dgm:spPr>
        <a:solidFill>
          <a:srgbClr val="660033"/>
        </a:solidFill>
      </dgm:spPr>
      <dgm:t>
        <a:bodyPr/>
        <a:lstStyle/>
        <a:p>
          <a:endParaRPr lang="it-IT"/>
        </a:p>
      </dgm:t>
    </dgm:pt>
    <dgm:pt modelId="{85AEEFD7-134C-47C2-90CF-3ED181555EE0}" type="pres">
      <dgm:prSet presAssocID="{91BD0AA8-C0E7-4BC4-8661-E8952B17ED8B}" presName="Child1" presStyleLbl="revTx" presStyleIdx="0" presStyleCnt="6" custScaleX="329955" custLinFactNeighborX="55077" custLinFactNeighborY="-18868">
        <dgm:presLayoutVars>
          <dgm:chMax val="0"/>
          <dgm:chPref val="0"/>
          <dgm:bulletEnabled val="1"/>
        </dgm:presLayoutVars>
      </dgm:prSet>
      <dgm:spPr/>
      <dgm:t>
        <a:bodyPr/>
        <a:lstStyle/>
        <a:p>
          <a:endParaRPr lang="it-IT"/>
        </a:p>
      </dgm:t>
    </dgm:pt>
    <dgm:pt modelId="{DAAE98A9-1A27-45B3-9C33-54501038E031}" type="pres">
      <dgm:prSet presAssocID="{91BD0AA8-C0E7-4BC4-8661-E8952B17ED8B}" presName="Parent1" presStyleLbl="revTx" presStyleIdx="1" presStyleCnt="6" custLinFactNeighborX="-78930" custLinFactNeighborY="-30104">
        <dgm:presLayoutVars>
          <dgm:chMax val="1"/>
          <dgm:chPref val="1"/>
          <dgm:bulletEnabled val="1"/>
        </dgm:presLayoutVars>
      </dgm:prSet>
      <dgm:spPr/>
      <dgm:t>
        <a:bodyPr/>
        <a:lstStyle/>
        <a:p>
          <a:endParaRPr lang="it-IT"/>
        </a:p>
      </dgm:t>
    </dgm:pt>
    <dgm:pt modelId="{A5BFF0C6-D8F6-4591-B99B-B039189C39E2}" type="pres">
      <dgm:prSet presAssocID="{C23FA63B-E4A9-461B-AE1D-941E2FF97479}" presName="Accent2" presStyleCnt="0"/>
      <dgm:spPr/>
    </dgm:pt>
    <dgm:pt modelId="{22B8B189-BF1D-4644-A558-B3635C6FAC94}" type="pres">
      <dgm:prSet presAssocID="{C23FA63B-E4A9-461B-AE1D-941E2FF97479}" presName="Accent" presStyleLbl="node1" presStyleIdx="1" presStyleCnt="3" custScaleX="120823" custScaleY="120240" custLinFactNeighborX="-44125"/>
      <dgm:spPr>
        <a:solidFill>
          <a:srgbClr val="54547C"/>
        </a:solidFill>
      </dgm:spPr>
      <dgm:t>
        <a:bodyPr/>
        <a:lstStyle/>
        <a:p>
          <a:endParaRPr lang="it-IT"/>
        </a:p>
      </dgm:t>
    </dgm:pt>
    <dgm:pt modelId="{6911237D-401D-4FF1-A61D-2F7568EB38F8}" type="pres">
      <dgm:prSet presAssocID="{C23FA63B-E4A9-461B-AE1D-941E2FF97479}" presName="Child2" presStyleLbl="revTx" presStyleIdx="2" presStyleCnt="6" custScaleX="329955" custLinFactX="1391" custLinFactNeighborX="100000" custLinFactNeighborY="-16335">
        <dgm:presLayoutVars>
          <dgm:chMax val="0"/>
          <dgm:chPref val="0"/>
          <dgm:bulletEnabled val="1"/>
        </dgm:presLayoutVars>
      </dgm:prSet>
      <dgm:spPr/>
      <dgm:t>
        <a:bodyPr/>
        <a:lstStyle/>
        <a:p>
          <a:endParaRPr lang="it-IT"/>
        </a:p>
      </dgm:t>
    </dgm:pt>
    <dgm:pt modelId="{958D7F56-EC98-4C8A-9B7F-CB4C89CFA0EE}" type="pres">
      <dgm:prSet presAssocID="{C23FA63B-E4A9-461B-AE1D-941E2FF97479}" presName="Parent2" presStyleLbl="revTx" presStyleIdx="3" presStyleCnt="6" custLinFactNeighborX="-89594" custLinFactNeighborY="-28133">
        <dgm:presLayoutVars>
          <dgm:chMax val="1"/>
          <dgm:chPref val="1"/>
          <dgm:bulletEnabled val="1"/>
        </dgm:presLayoutVars>
      </dgm:prSet>
      <dgm:spPr/>
      <dgm:t>
        <a:bodyPr/>
        <a:lstStyle/>
        <a:p>
          <a:endParaRPr lang="it-IT"/>
        </a:p>
      </dgm:t>
    </dgm:pt>
    <dgm:pt modelId="{A07EE409-C38E-48C3-806E-6B0415C67223}" type="pres">
      <dgm:prSet presAssocID="{7FE3A4AD-56EE-4112-917A-298ED97FE122}" presName="Accent3" presStyleCnt="0"/>
      <dgm:spPr/>
    </dgm:pt>
    <dgm:pt modelId="{A0BC0FEC-3CEC-45D6-BE27-049678618224}" type="pres">
      <dgm:prSet presAssocID="{7FE3A4AD-56EE-4112-917A-298ED97FE122}" presName="Accent" presStyleLbl="node1" presStyleIdx="2" presStyleCnt="3" custScaleX="120823" custScaleY="120240" custLinFactNeighborX="-51350"/>
      <dgm:spPr>
        <a:solidFill>
          <a:srgbClr val="0070C0"/>
        </a:solidFill>
      </dgm:spPr>
      <dgm:t>
        <a:bodyPr/>
        <a:lstStyle/>
        <a:p>
          <a:endParaRPr lang="it-IT"/>
        </a:p>
      </dgm:t>
    </dgm:pt>
    <dgm:pt modelId="{5BF81578-FB7F-4D11-B116-5108C61AD0B1}" type="pres">
      <dgm:prSet presAssocID="{7FE3A4AD-56EE-4112-917A-298ED97FE122}" presName="Child3" presStyleLbl="revTx" presStyleIdx="4" presStyleCnt="6" custScaleX="329955" custLinFactNeighborX="55069" custLinFactNeighborY="-9036">
        <dgm:presLayoutVars>
          <dgm:chMax val="0"/>
          <dgm:chPref val="0"/>
          <dgm:bulletEnabled val="1"/>
        </dgm:presLayoutVars>
      </dgm:prSet>
      <dgm:spPr/>
      <dgm:t>
        <a:bodyPr/>
        <a:lstStyle/>
        <a:p>
          <a:endParaRPr lang="it-IT"/>
        </a:p>
      </dgm:t>
    </dgm:pt>
    <dgm:pt modelId="{40740F0D-87CB-43D4-9539-5176C9C8F5E3}" type="pres">
      <dgm:prSet presAssocID="{7FE3A4AD-56EE-4112-917A-298ED97FE122}" presName="Parent3" presStyleLbl="revTx" presStyleIdx="5" presStyleCnt="6" custLinFactNeighborX="-78037" custLinFactNeighborY="-2674">
        <dgm:presLayoutVars>
          <dgm:chMax val="1"/>
          <dgm:chPref val="1"/>
          <dgm:bulletEnabled val="1"/>
        </dgm:presLayoutVars>
      </dgm:prSet>
      <dgm:spPr/>
      <dgm:t>
        <a:bodyPr/>
        <a:lstStyle/>
        <a:p>
          <a:endParaRPr lang="it-IT"/>
        </a:p>
      </dgm:t>
    </dgm:pt>
  </dgm:ptLst>
  <dgm:cxnLst>
    <dgm:cxn modelId="{F6A7F8F8-3043-47F8-A357-4703350BB5A0}" srcId="{C23FA63B-E4A9-461B-AE1D-941E2FF97479}" destId="{47D0D984-FC35-4658-A537-9073C678C8FB}" srcOrd="0" destOrd="0" parTransId="{18980D0A-7114-40E6-8A28-DACDFA65691C}" sibTransId="{D350253B-9D25-4CB8-8D0A-C1B12F439B99}"/>
    <dgm:cxn modelId="{F112EAB0-F129-4919-A9F4-101A78829DF5}" type="presOf" srcId="{C23FA63B-E4A9-461B-AE1D-941E2FF97479}" destId="{958D7F56-EC98-4C8A-9B7F-CB4C89CFA0EE}" srcOrd="0" destOrd="0" presId="urn:microsoft.com/office/officeart/2009/layout/CircleArrowProcess"/>
    <dgm:cxn modelId="{6D3D6DA0-69E9-486E-8531-ACB3D45D1F0B}" srcId="{91BD0AA8-C0E7-4BC4-8661-E8952B17ED8B}" destId="{F2FF02C9-4237-4245-B737-1170CCBA0F73}" srcOrd="0" destOrd="0" parTransId="{750B3359-3A11-4115-B373-9791250FE404}" sibTransId="{A698EA70-A27B-431A-B125-0A56F44C700A}"/>
    <dgm:cxn modelId="{C8801667-2293-4F3E-B3F2-98F76E70A6B6}" type="presOf" srcId="{7FE3A4AD-56EE-4112-917A-298ED97FE122}" destId="{40740F0D-87CB-43D4-9539-5176C9C8F5E3}" srcOrd="0" destOrd="0" presId="urn:microsoft.com/office/officeart/2009/layout/CircleArrowProcess"/>
    <dgm:cxn modelId="{51DB52C6-2B85-4940-BDBF-1077203F46ED}" type="presOf" srcId="{91BD0AA8-C0E7-4BC4-8661-E8952B17ED8B}" destId="{DAAE98A9-1A27-45B3-9C33-54501038E031}" srcOrd="0" destOrd="0" presId="urn:microsoft.com/office/officeart/2009/layout/CircleArrowProcess"/>
    <dgm:cxn modelId="{283A2B32-F5EA-4A76-A5B6-4A64DF28CD29}" type="presOf" srcId="{CCD6F9E5-4BA2-426A-A21C-41656D23D8A2}" destId="{85F6CA2D-FA37-4B61-B009-B4D665B15865}" srcOrd="0" destOrd="0" presId="urn:microsoft.com/office/officeart/2009/layout/CircleArrowProcess"/>
    <dgm:cxn modelId="{BF1E38F7-52BD-4003-BCBB-6363746EE362}" srcId="{CCD6F9E5-4BA2-426A-A21C-41656D23D8A2}" destId="{91BD0AA8-C0E7-4BC4-8661-E8952B17ED8B}" srcOrd="0" destOrd="0" parTransId="{DCD5AA85-8A7B-4F3B-8746-78ACB8A4D088}" sibTransId="{D1CFB457-7998-449C-91CF-A16D38CA3304}"/>
    <dgm:cxn modelId="{0D6D1FB3-FDCD-4740-AD32-D2EC294B4F7A}" type="presOf" srcId="{3FB66F13-F94B-4456-B715-76AE1E186C75}" destId="{5BF81578-FB7F-4D11-B116-5108C61AD0B1}" srcOrd="0" destOrd="0" presId="urn:microsoft.com/office/officeart/2009/layout/CircleArrowProcess"/>
    <dgm:cxn modelId="{F1CB5CCB-B574-4CA7-9E6B-A7590EA8DD25}" type="presOf" srcId="{47D0D984-FC35-4658-A537-9073C678C8FB}" destId="{6911237D-401D-4FF1-A61D-2F7568EB38F8}" srcOrd="0" destOrd="0" presId="urn:microsoft.com/office/officeart/2009/layout/CircleArrowProcess"/>
    <dgm:cxn modelId="{29EC7F5B-4615-490D-B63F-1504137EF416}" srcId="{CCD6F9E5-4BA2-426A-A21C-41656D23D8A2}" destId="{C23FA63B-E4A9-461B-AE1D-941E2FF97479}" srcOrd="1" destOrd="0" parTransId="{DA0D84FD-1505-4F10-B6F0-40C28A3F18FF}" sibTransId="{452D3FDD-DB76-497A-86D7-1FCC737B46CC}"/>
    <dgm:cxn modelId="{CFEDF08C-F186-479C-B433-94C6A5FB8574}" srcId="{CCD6F9E5-4BA2-426A-A21C-41656D23D8A2}" destId="{7FE3A4AD-56EE-4112-917A-298ED97FE122}" srcOrd="2" destOrd="0" parTransId="{A175A491-4F42-496D-9190-E13B48D1A477}" sibTransId="{EAA610A9-B8DB-446E-B6D2-0345FB60C0B6}"/>
    <dgm:cxn modelId="{8FDDEE22-CA57-4DEF-BC03-46C8856B9D62}" srcId="{7FE3A4AD-56EE-4112-917A-298ED97FE122}" destId="{3FB66F13-F94B-4456-B715-76AE1E186C75}" srcOrd="0" destOrd="0" parTransId="{9B80CD6E-4157-4C7A-A370-6B389ED590E1}" sibTransId="{F6D0A52A-BF59-4CE6-9838-71EC3CEC4A2F}"/>
    <dgm:cxn modelId="{9C3CB2C3-A41F-4998-9E21-46FAF5C5036C}" type="presOf" srcId="{F2FF02C9-4237-4245-B737-1170CCBA0F73}" destId="{85AEEFD7-134C-47C2-90CF-3ED181555EE0}" srcOrd="0" destOrd="0" presId="urn:microsoft.com/office/officeart/2009/layout/CircleArrowProcess"/>
    <dgm:cxn modelId="{3EBC7F30-C4BF-4674-8910-92A722FD7A4E}" type="presParOf" srcId="{85F6CA2D-FA37-4B61-B009-B4D665B15865}" destId="{0CF34802-17FD-457A-98C9-474A5CEA26A2}" srcOrd="0" destOrd="0" presId="urn:microsoft.com/office/officeart/2009/layout/CircleArrowProcess"/>
    <dgm:cxn modelId="{49D240D0-65A1-435D-B84D-7FF90563334E}" type="presParOf" srcId="{0CF34802-17FD-457A-98C9-474A5CEA26A2}" destId="{022C6801-98DE-4410-B27A-26950005AD13}" srcOrd="0" destOrd="0" presId="urn:microsoft.com/office/officeart/2009/layout/CircleArrowProcess"/>
    <dgm:cxn modelId="{4D6081F8-0450-4F60-8DB6-67AAEF72EE29}" type="presParOf" srcId="{85F6CA2D-FA37-4B61-B009-B4D665B15865}" destId="{85AEEFD7-134C-47C2-90CF-3ED181555EE0}" srcOrd="1" destOrd="0" presId="urn:microsoft.com/office/officeart/2009/layout/CircleArrowProcess"/>
    <dgm:cxn modelId="{A5BBD4BD-ABF5-4F5B-834D-0C9A8E4D8C16}" type="presParOf" srcId="{85F6CA2D-FA37-4B61-B009-B4D665B15865}" destId="{DAAE98A9-1A27-45B3-9C33-54501038E031}" srcOrd="2" destOrd="0" presId="urn:microsoft.com/office/officeart/2009/layout/CircleArrowProcess"/>
    <dgm:cxn modelId="{5D7C0665-E15E-476C-B373-7FD7AB2F9F98}" type="presParOf" srcId="{85F6CA2D-FA37-4B61-B009-B4D665B15865}" destId="{A5BFF0C6-D8F6-4591-B99B-B039189C39E2}" srcOrd="3" destOrd="0" presId="urn:microsoft.com/office/officeart/2009/layout/CircleArrowProcess"/>
    <dgm:cxn modelId="{FB6BFBDF-6DA7-49ED-AF0B-BA52E0141EB2}" type="presParOf" srcId="{A5BFF0C6-D8F6-4591-B99B-B039189C39E2}" destId="{22B8B189-BF1D-4644-A558-B3635C6FAC94}" srcOrd="0" destOrd="0" presId="urn:microsoft.com/office/officeart/2009/layout/CircleArrowProcess"/>
    <dgm:cxn modelId="{E3CF4B6D-DD31-433A-984F-87074211D452}" type="presParOf" srcId="{85F6CA2D-FA37-4B61-B009-B4D665B15865}" destId="{6911237D-401D-4FF1-A61D-2F7568EB38F8}" srcOrd="4" destOrd="0" presId="urn:microsoft.com/office/officeart/2009/layout/CircleArrowProcess"/>
    <dgm:cxn modelId="{20AA170C-2A21-465A-A7F6-BAF4C548D3FB}" type="presParOf" srcId="{85F6CA2D-FA37-4B61-B009-B4D665B15865}" destId="{958D7F56-EC98-4C8A-9B7F-CB4C89CFA0EE}" srcOrd="5" destOrd="0" presId="urn:microsoft.com/office/officeart/2009/layout/CircleArrowProcess"/>
    <dgm:cxn modelId="{22FB1745-6CD5-45E5-B9B9-7354902095C7}" type="presParOf" srcId="{85F6CA2D-FA37-4B61-B009-B4D665B15865}" destId="{A07EE409-C38E-48C3-806E-6B0415C67223}" srcOrd="6" destOrd="0" presId="urn:microsoft.com/office/officeart/2009/layout/CircleArrowProcess"/>
    <dgm:cxn modelId="{50D4D24C-D804-4C9B-945E-AD503132953A}" type="presParOf" srcId="{A07EE409-C38E-48C3-806E-6B0415C67223}" destId="{A0BC0FEC-3CEC-45D6-BE27-049678618224}" srcOrd="0" destOrd="0" presId="urn:microsoft.com/office/officeart/2009/layout/CircleArrowProcess"/>
    <dgm:cxn modelId="{192278BA-EDCA-4B43-914B-81AC51910BE1}" type="presParOf" srcId="{85F6CA2D-FA37-4B61-B009-B4D665B15865}" destId="{5BF81578-FB7F-4D11-B116-5108C61AD0B1}" srcOrd="7" destOrd="0" presId="urn:microsoft.com/office/officeart/2009/layout/CircleArrowProcess"/>
    <dgm:cxn modelId="{16037990-B867-4FB6-BB0A-CE1AD716EFA8}" type="presParOf" srcId="{85F6CA2D-FA37-4B61-B009-B4D665B15865}" destId="{40740F0D-87CB-43D4-9539-5176C9C8F5E3}"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2187" tIns="31093" rIns="62187" bIns="31093" numCol="1" anchor="t" anchorCtr="0" compatLnSpc="1">
            <a:prstTxWarp prst="textNoShape">
              <a:avLst/>
            </a:prstTxWarp>
          </a:bodyPr>
          <a:lstStyle>
            <a:lvl1pPr algn="l" defTabSz="622554" eaLnBrk="1" hangingPunct="1">
              <a:defRPr sz="800">
                <a:solidFill>
                  <a:schemeClr val="tx1"/>
                </a:solidFill>
                <a:latin typeface="Arial" charset="0"/>
                <a:cs typeface="Arial" charset="0"/>
              </a:defRPr>
            </a:lvl1pPr>
          </a:lstStyle>
          <a:p>
            <a:pPr>
              <a:defRPr/>
            </a:pPr>
            <a:endParaRPr lang="en-GB" dirty="0"/>
          </a:p>
        </p:txBody>
      </p:sp>
      <p:sp>
        <p:nvSpPr>
          <p:cNvPr id="3" name="Date Placeholder 2"/>
          <p:cNvSpPr>
            <a:spLocks noGrp="1"/>
          </p:cNvSpPr>
          <p:nvPr>
            <p:ph type="dt" sz="quarter" idx="1"/>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2187" tIns="31093" rIns="62187" bIns="31093" numCol="1" anchor="t" anchorCtr="0" compatLnSpc="1">
            <a:prstTxWarp prst="textNoShape">
              <a:avLst/>
            </a:prstTxWarp>
          </a:bodyPr>
          <a:lstStyle>
            <a:lvl1pPr algn="r" defTabSz="622554" eaLnBrk="1" hangingPunct="1">
              <a:defRPr sz="800">
                <a:solidFill>
                  <a:schemeClr val="tx1"/>
                </a:solidFill>
                <a:latin typeface="Arial" charset="0"/>
                <a:cs typeface="Arial" charset="0"/>
              </a:defRPr>
            </a:lvl1pPr>
          </a:lstStyle>
          <a:p>
            <a:pPr>
              <a:defRPr/>
            </a:pPr>
            <a:fld id="{B9A709DD-ABE0-4255-B58A-CB5C204650BC}" type="datetimeFigureOut">
              <a:rPr lang="en-US"/>
              <a:pPr>
                <a:defRPr/>
              </a:pPr>
              <a:t>5/25/2018</a:t>
            </a:fld>
            <a:endParaRPr lang="en-GB" dirty="0"/>
          </a:p>
        </p:txBody>
      </p:sp>
      <p:sp>
        <p:nvSpPr>
          <p:cNvPr id="4" name="Footer Placeholder 3"/>
          <p:cNvSpPr>
            <a:spLocks noGrp="1"/>
          </p:cNvSpPr>
          <p:nvPr>
            <p:ph type="ftr" sz="quarter" idx="2"/>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2187" tIns="31093" rIns="62187" bIns="31093" numCol="1" anchor="b" anchorCtr="0" compatLnSpc="1">
            <a:prstTxWarp prst="textNoShape">
              <a:avLst/>
            </a:prstTxWarp>
          </a:bodyPr>
          <a:lstStyle>
            <a:lvl1pPr algn="l" defTabSz="622554" eaLnBrk="1" hangingPunct="1">
              <a:defRPr sz="800">
                <a:solidFill>
                  <a:schemeClr val="tx1"/>
                </a:solidFill>
                <a:latin typeface="Arial" charset="0"/>
                <a:cs typeface="Arial" charset="0"/>
              </a:defRPr>
            </a:lvl1pPr>
          </a:lstStyle>
          <a:p>
            <a:pPr>
              <a:defRPr/>
            </a:pPr>
            <a:endParaRPr lang="en-GB" dirty="0"/>
          </a:p>
        </p:txBody>
      </p:sp>
      <p:sp>
        <p:nvSpPr>
          <p:cNvPr id="5" name="Slide Number Placeholder 4"/>
          <p:cNvSpPr>
            <a:spLocks noGrp="1"/>
          </p:cNvSpPr>
          <p:nvPr>
            <p:ph type="sldNum" sz="quarter" idx="3"/>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2187" tIns="31093" rIns="62187" bIns="31093" numCol="1" anchor="b" anchorCtr="0" compatLnSpc="1">
            <a:prstTxWarp prst="textNoShape">
              <a:avLst/>
            </a:prstTxWarp>
          </a:bodyPr>
          <a:lstStyle>
            <a:lvl1pPr algn="r" defTabSz="622300" eaLnBrk="1" hangingPunct="1">
              <a:defRPr sz="800">
                <a:solidFill>
                  <a:schemeClr val="tx1"/>
                </a:solidFill>
              </a:defRPr>
            </a:lvl1pPr>
          </a:lstStyle>
          <a:p>
            <a:pPr>
              <a:defRPr/>
            </a:pPr>
            <a:fld id="{CBF5BFAA-9356-4338-A8C6-4B18D261ECB0}" type="slidenum">
              <a:rPr lang="en-GB" altLang="it-IT"/>
              <a:pPr>
                <a:defRPr/>
              </a:pPr>
              <a:t>‹N›</a:t>
            </a:fld>
            <a:endParaRPr lang="en-GB" altLang="it-IT" dirty="0"/>
          </a:p>
        </p:txBody>
      </p:sp>
    </p:spTree>
    <p:extLst>
      <p:ext uri="{BB962C8B-B14F-4D97-AF65-F5344CB8AC3E}">
        <p14:creationId xmlns:p14="http://schemas.microsoft.com/office/powerpoint/2010/main" val="2644650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810" tIns="47405" rIns="94810" bIns="47405" numCol="1" anchor="t" anchorCtr="0" compatLnSpc="1">
            <a:prstTxWarp prst="textNoShape">
              <a:avLst/>
            </a:prstTxWarp>
          </a:bodyPr>
          <a:lstStyle>
            <a:lvl1pPr algn="l" defTabSz="622554" eaLnBrk="1" hangingPunct="1">
              <a:defRPr sz="1200">
                <a:solidFill>
                  <a:schemeClr val="tx1"/>
                </a:solidFill>
                <a:latin typeface="Calibri" pitchFamily="34" charset="0"/>
                <a:cs typeface="Arial" charset="0"/>
              </a:defRPr>
            </a:lvl1pPr>
          </a:lstStyle>
          <a:p>
            <a:pPr>
              <a:defRPr/>
            </a:pPr>
            <a:endParaRPr lang="en-GB" dirty="0"/>
          </a:p>
        </p:txBody>
      </p:sp>
      <p:sp>
        <p:nvSpPr>
          <p:cNvPr id="3" name="Date Placeholder 2"/>
          <p:cNvSpPr>
            <a:spLocks noGrp="1"/>
          </p:cNvSpPr>
          <p:nvPr>
            <p:ph type="dt" idx="1"/>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810" tIns="47405" rIns="94810" bIns="47405" numCol="1" anchor="t" anchorCtr="0" compatLnSpc="1">
            <a:prstTxWarp prst="textNoShape">
              <a:avLst/>
            </a:prstTxWarp>
          </a:bodyPr>
          <a:lstStyle>
            <a:lvl1pPr algn="r" defTabSz="622554" eaLnBrk="1" hangingPunct="1">
              <a:defRPr sz="1200">
                <a:solidFill>
                  <a:schemeClr val="tx1"/>
                </a:solidFill>
                <a:latin typeface="Calibri" pitchFamily="34" charset="0"/>
                <a:cs typeface="Arial" charset="0"/>
              </a:defRPr>
            </a:lvl1pPr>
          </a:lstStyle>
          <a:p>
            <a:pPr>
              <a:defRPr/>
            </a:pPr>
            <a:fld id="{EF979F9E-2297-4DE8-AE44-8543180D336D}" type="datetimeFigureOut">
              <a:rPr lang="en-US"/>
              <a:pPr>
                <a:defRPr/>
              </a:pPr>
              <a:t>5/25/2018</a:t>
            </a:fld>
            <a:endParaRPr lang="en-GB" dirty="0"/>
          </a:p>
        </p:txBody>
      </p:sp>
      <p:sp>
        <p:nvSpPr>
          <p:cNvPr id="4" name="Slide Image Placeholder 3"/>
          <p:cNvSpPr>
            <a:spLocks noGrp="1" noRot="1" noChangeAspect="1"/>
          </p:cNvSpPr>
          <p:nvPr>
            <p:ph type="sldImg" idx="2"/>
          </p:nvPr>
        </p:nvSpPr>
        <p:spPr>
          <a:xfrm>
            <a:off x="712788" y="744538"/>
            <a:ext cx="5376862" cy="3722687"/>
          </a:xfrm>
          <a:prstGeom prst="rect">
            <a:avLst/>
          </a:prstGeom>
          <a:noFill/>
          <a:ln w="12700">
            <a:solidFill>
              <a:prstClr val="black"/>
            </a:solidFill>
          </a:ln>
        </p:spPr>
        <p:txBody>
          <a:bodyPr vert="horz" lIns="136659" tIns="68330" rIns="136659" bIns="68330" rtlCol="0" anchor="ctr"/>
          <a:lstStyle/>
          <a:p>
            <a:pPr lvl="0"/>
            <a:endParaRPr lang="en-GB" noProof="0" dirty="0"/>
          </a:p>
        </p:txBody>
      </p:sp>
      <p:sp>
        <p:nvSpPr>
          <p:cNvPr id="5" name="Notes Placeholder 4"/>
          <p:cNvSpPr>
            <a:spLocks noGrp="1"/>
          </p:cNvSpPr>
          <p:nvPr>
            <p:ph type="body" sz="quarter" idx="3"/>
          </p:nvPr>
        </p:nvSpPr>
        <p:spPr bwMode="auto">
          <a:xfrm>
            <a:off x="679450" y="4716463"/>
            <a:ext cx="543877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810" tIns="47405" rIns="94810" bIns="47405"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810" tIns="47405" rIns="94810" bIns="47405" numCol="1" anchor="b" anchorCtr="0" compatLnSpc="1">
            <a:prstTxWarp prst="textNoShape">
              <a:avLst/>
            </a:prstTxWarp>
          </a:bodyPr>
          <a:lstStyle>
            <a:lvl1pPr algn="l" defTabSz="622554" eaLnBrk="1" hangingPunct="1">
              <a:defRPr sz="1200">
                <a:solidFill>
                  <a:schemeClr val="tx1"/>
                </a:solidFill>
                <a:latin typeface="Calibri" pitchFamily="34" charset="0"/>
                <a:cs typeface="Arial" charset="0"/>
              </a:defRPr>
            </a:lvl1pPr>
          </a:lstStyle>
          <a:p>
            <a:pPr>
              <a:defRPr/>
            </a:pPr>
            <a:endParaRPr lang="en-GB" dirty="0"/>
          </a:p>
        </p:txBody>
      </p:sp>
      <p:sp>
        <p:nvSpPr>
          <p:cNvPr id="7" name="Slide Number Placeholder 6"/>
          <p:cNvSpPr>
            <a:spLocks noGrp="1"/>
          </p:cNvSpPr>
          <p:nvPr>
            <p:ph type="sldNum" sz="quarter" idx="5"/>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810" tIns="47405" rIns="94810" bIns="47405" numCol="1" anchor="b" anchorCtr="0" compatLnSpc="1">
            <a:prstTxWarp prst="textNoShape">
              <a:avLst/>
            </a:prstTxWarp>
          </a:bodyPr>
          <a:lstStyle>
            <a:lvl1pPr algn="r" defTabSz="622300" eaLnBrk="1" hangingPunct="1">
              <a:defRPr sz="1200">
                <a:solidFill>
                  <a:schemeClr val="tx1"/>
                </a:solidFill>
                <a:latin typeface="Calibri" pitchFamily="34" charset="0"/>
              </a:defRPr>
            </a:lvl1pPr>
          </a:lstStyle>
          <a:p>
            <a:pPr>
              <a:defRPr/>
            </a:pPr>
            <a:fld id="{437EAED1-F959-42A2-9958-96E618F8D42C}" type="slidenum">
              <a:rPr lang="en-GB" altLang="it-IT"/>
              <a:pPr>
                <a:defRPr/>
              </a:pPr>
              <a:t>‹N›</a:t>
            </a:fld>
            <a:endParaRPr lang="en-GB" altLang="it-IT" dirty="0"/>
          </a:p>
        </p:txBody>
      </p:sp>
    </p:spTree>
    <p:extLst>
      <p:ext uri="{BB962C8B-B14F-4D97-AF65-F5344CB8AC3E}">
        <p14:creationId xmlns:p14="http://schemas.microsoft.com/office/powerpoint/2010/main" val="2477695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mn-ea"/>
        <a:cs typeface="+mn-cs"/>
      </a:defRPr>
    </a:lvl1pPr>
    <a:lvl2pPr marL="698373" indent="-268605" algn="l" rtl="0" eaLnBrk="0" fontAlgn="base" hangingPunct="0">
      <a:spcBef>
        <a:spcPct val="30000"/>
      </a:spcBef>
      <a:spcAft>
        <a:spcPct val="0"/>
      </a:spcAft>
      <a:defRPr sz="1100" kern="1200">
        <a:solidFill>
          <a:schemeClr val="tx1"/>
        </a:solidFill>
        <a:latin typeface="+mn-lt"/>
        <a:ea typeface="+mn-ea"/>
        <a:cs typeface="+mn-cs"/>
      </a:defRPr>
    </a:lvl2pPr>
    <a:lvl3pPr marL="1074420" indent="-214884" algn="l" rtl="0" eaLnBrk="0" fontAlgn="base" hangingPunct="0">
      <a:spcBef>
        <a:spcPct val="30000"/>
      </a:spcBef>
      <a:spcAft>
        <a:spcPct val="0"/>
      </a:spcAft>
      <a:defRPr sz="1100" kern="1200">
        <a:solidFill>
          <a:schemeClr val="tx1"/>
        </a:solidFill>
        <a:latin typeface="+mn-lt"/>
        <a:ea typeface="+mn-ea"/>
        <a:cs typeface="+mn-cs"/>
      </a:defRPr>
    </a:lvl3pPr>
    <a:lvl4pPr marL="1504188" indent="-214884" algn="l" rtl="0" eaLnBrk="0" fontAlgn="base" hangingPunct="0">
      <a:spcBef>
        <a:spcPct val="30000"/>
      </a:spcBef>
      <a:spcAft>
        <a:spcPct val="0"/>
      </a:spcAft>
      <a:defRPr sz="1100" kern="1200">
        <a:solidFill>
          <a:schemeClr val="tx1"/>
        </a:solidFill>
        <a:latin typeface="+mn-lt"/>
        <a:ea typeface="+mn-ea"/>
        <a:cs typeface="+mn-cs"/>
      </a:defRPr>
    </a:lvl4pPr>
    <a:lvl5pPr marL="1933956" indent="-214884" algn="l" rtl="0" eaLnBrk="0" fontAlgn="base" hangingPunct="0">
      <a:spcBef>
        <a:spcPct val="30000"/>
      </a:spcBef>
      <a:spcAft>
        <a:spcPct val="0"/>
      </a:spcAft>
      <a:defRPr sz="1100" kern="1200">
        <a:solidFill>
          <a:schemeClr val="tx1"/>
        </a:solidFill>
        <a:latin typeface="+mn-lt"/>
        <a:ea typeface="+mn-ea"/>
        <a:cs typeface="+mn-cs"/>
      </a:defRPr>
    </a:lvl5pPr>
    <a:lvl6pPr marL="2148495" algn="l" defTabSz="859399" rtl="0" eaLnBrk="1" latinLnBrk="0" hangingPunct="1">
      <a:defRPr sz="1100" kern="1200">
        <a:solidFill>
          <a:schemeClr val="tx1"/>
        </a:solidFill>
        <a:latin typeface="+mn-lt"/>
        <a:ea typeface="+mn-ea"/>
        <a:cs typeface="+mn-cs"/>
      </a:defRPr>
    </a:lvl6pPr>
    <a:lvl7pPr marL="2578194" algn="l" defTabSz="859399" rtl="0" eaLnBrk="1" latinLnBrk="0" hangingPunct="1">
      <a:defRPr sz="1100" kern="1200">
        <a:solidFill>
          <a:schemeClr val="tx1"/>
        </a:solidFill>
        <a:latin typeface="+mn-lt"/>
        <a:ea typeface="+mn-ea"/>
        <a:cs typeface="+mn-cs"/>
      </a:defRPr>
    </a:lvl7pPr>
    <a:lvl8pPr marL="3007894" algn="l" defTabSz="859399" rtl="0" eaLnBrk="1" latinLnBrk="0" hangingPunct="1">
      <a:defRPr sz="1100" kern="1200">
        <a:solidFill>
          <a:schemeClr val="tx1"/>
        </a:solidFill>
        <a:latin typeface="+mn-lt"/>
        <a:ea typeface="+mn-ea"/>
        <a:cs typeface="+mn-cs"/>
      </a:defRPr>
    </a:lvl8pPr>
    <a:lvl9pPr marL="3437593" algn="l" defTabSz="85939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712788" y="744538"/>
            <a:ext cx="5376862" cy="3722687"/>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37EAED1-F959-42A2-9958-96E618F8D42C}" type="slidenum">
              <a:rPr lang="en-GB" altLang="it-IT" smtClean="0"/>
              <a:pPr>
                <a:defRPr/>
              </a:pPr>
              <a:t>1</a:t>
            </a:fld>
            <a:endParaRPr lang="en-GB" altLang="it-IT" dirty="0"/>
          </a:p>
        </p:txBody>
      </p:sp>
    </p:spTree>
    <p:extLst>
      <p:ext uri="{BB962C8B-B14F-4D97-AF65-F5344CB8AC3E}">
        <p14:creationId xmlns:p14="http://schemas.microsoft.com/office/powerpoint/2010/main" val="1916003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7045344" y="6544300"/>
            <a:ext cx="2505809" cy="15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lstStyle>
            <a:lvl1pPr defTabSz="1017588">
              <a:defRPr sz="2000">
                <a:solidFill>
                  <a:schemeClr val="tx1"/>
                </a:solidFill>
                <a:latin typeface="Arial" panose="020B0604020202020204" pitchFamily="34" charset="0"/>
                <a:cs typeface="Arial" panose="020B0604020202020204" pitchFamily="34" charset="0"/>
              </a:defRPr>
            </a:lvl1pPr>
            <a:lvl2pPr defTabSz="1017588">
              <a:defRPr sz="2000">
                <a:solidFill>
                  <a:schemeClr val="tx1"/>
                </a:solidFill>
                <a:latin typeface="Arial" panose="020B0604020202020204" pitchFamily="34" charset="0"/>
                <a:cs typeface="Arial" panose="020B0604020202020204" pitchFamily="34" charset="0"/>
              </a:defRPr>
            </a:lvl2pPr>
            <a:lvl3pPr defTabSz="1017588">
              <a:defRPr sz="2000">
                <a:solidFill>
                  <a:schemeClr val="tx1"/>
                </a:solidFill>
                <a:latin typeface="Arial" panose="020B0604020202020204" pitchFamily="34" charset="0"/>
                <a:cs typeface="Arial" panose="020B0604020202020204" pitchFamily="34" charset="0"/>
              </a:defRPr>
            </a:lvl3pPr>
            <a:lvl4pPr defTabSz="1017588">
              <a:defRPr sz="2000">
                <a:solidFill>
                  <a:schemeClr val="tx1"/>
                </a:solidFill>
                <a:latin typeface="Arial" panose="020B0604020202020204" pitchFamily="34" charset="0"/>
                <a:cs typeface="Arial" panose="020B0604020202020204" pitchFamily="34" charset="0"/>
              </a:defRPr>
            </a:lvl4pPr>
            <a:lvl5pPr defTabSz="1017588">
              <a:defRPr sz="2000">
                <a:solidFill>
                  <a:schemeClr val="tx1"/>
                </a:solidFill>
                <a:latin typeface="Arial" panose="020B0604020202020204" pitchFamily="34" charset="0"/>
                <a:cs typeface="Arial" panose="020B0604020202020204" pitchFamily="34" charset="0"/>
              </a:defRPr>
            </a:lvl5pPr>
            <a:lvl6pPr marL="2284413" indent="1588"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741613" indent="1588"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198813" indent="1588"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656013" indent="1588"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r" eaLnBrk="1" hangingPunct="1">
              <a:lnSpc>
                <a:spcPts val="1128"/>
              </a:lnSpc>
              <a:defRPr/>
            </a:pPr>
            <a:r>
              <a:rPr lang="en-US" sz="800" dirty="0" smtClean="0">
                <a:solidFill>
                  <a:schemeClr val="bg2"/>
                </a:solidFill>
              </a:rPr>
              <a:t>© 2014 Deloitte </a:t>
            </a:r>
            <a:r>
              <a:rPr lang="en-US" sz="800" dirty="0" err="1" smtClean="0">
                <a:solidFill>
                  <a:schemeClr val="bg2"/>
                </a:solidFill>
              </a:rPr>
              <a:t>Touche</a:t>
            </a:r>
            <a:r>
              <a:rPr lang="en-US" sz="800" dirty="0" smtClean="0">
                <a:solidFill>
                  <a:schemeClr val="bg2"/>
                </a:solidFill>
              </a:rPr>
              <a:t> Tohmatsu Limited</a:t>
            </a:r>
          </a:p>
        </p:txBody>
      </p:sp>
      <p:sp>
        <p:nvSpPr>
          <p:cNvPr id="148482" name="Title Placeholder 1"/>
          <p:cNvSpPr>
            <a:spLocks noGrp="1"/>
          </p:cNvSpPr>
          <p:nvPr>
            <p:ph type="ctrTitle"/>
          </p:nvPr>
        </p:nvSpPr>
        <p:spPr>
          <a:xfrm>
            <a:off x="1238055" y="2670657"/>
            <a:ext cx="6621716" cy="1128762"/>
          </a:xfrm>
        </p:spPr>
        <p:txBody>
          <a:bodyPr/>
          <a:lstStyle>
            <a:lvl1pPr>
              <a:lnSpc>
                <a:spcPts val="4887"/>
              </a:lnSpc>
              <a:defRPr sz="5300" b="0">
                <a:solidFill>
                  <a:schemeClr val="bg2"/>
                </a:solidFill>
                <a:latin typeface="Times New Roman" pitchFamily="18" charset="0"/>
              </a:defRPr>
            </a:lvl1pPr>
          </a:lstStyle>
          <a:p>
            <a:r>
              <a:rPr lang="en-US" smtClean="0"/>
              <a:t>Click to edit Master title style</a:t>
            </a:r>
            <a:endParaRPr lang="en-US"/>
          </a:p>
        </p:txBody>
      </p:sp>
      <p:sp>
        <p:nvSpPr>
          <p:cNvPr id="4" name="Slide Number Placeholder 9"/>
          <p:cNvSpPr>
            <a:spLocks noGrp="1"/>
          </p:cNvSpPr>
          <p:nvPr>
            <p:ph type="sldNum" sz="quarter" idx="10"/>
          </p:nvPr>
        </p:nvSpPr>
        <p:spPr>
          <a:xfrm>
            <a:off x="450202" y="6533096"/>
            <a:ext cx="306387" cy="158250"/>
          </a:xfrm>
        </p:spPr>
        <p:txBody>
          <a:bodyPr/>
          <a:lstStyle>
            <a:lvl1pPr>
              <a:lnSpc>
                <a:spcPts val="1258"/>
              </a:lnSpc>
              <a:defRPr>
                <a:solidFill>
                  <a:schemeClr val="bg2"/>
                </a:solidFill>
              </a:defRPr>
            </a:lvl1pPr>
          </a:lstStyle>
          <a:p>
            <a:pPr>
              <a:defRPr/>
            </a:pPr>
            <a:fld id="{4A3D4BBE-CF51-4D26-8CC1-839977C9BD33}" type="slidenum">
              <a:rPr lang="en-US" altLang="it-IT"/>
              <a:pPr>
                <a:defRPr/>
              </a:pPr>
              <a:t>‹N›</a:t>
            </a:fld>
            <a:endParaRPr lang="en-US" altLang="it-IT" dirty="0"/>
          </a:p>
        </p:txBody>
      </p:sp>
    </p:spTree>
    <p:extLst>
      <p:ext uri="{BB962C8B-B14F-4D97-AF65-F5344CB8AC3E}">
        <p14:creationId xmlns:p14="http://schemas.microsoft.com/office/powerpoint/2010/main" val="29659550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pPr>
              <a:defRPr/>
            </a:pPr>
            <a:fld id="{5DE2DB9D-6402-4DD1-A91F-3203A54DD722}" type="slidenum">
              <a:rPr lang="en-US" altLang="it-IT"/>
              <a:pPr>
                <a:defRPr/>
              </a:pPr>
              <a:t>‹N›</a:t>
            </a:fld>
            <a:endParaRPr lang="en-US" altLang="it-IT" dirty="0"/>
          </a:p>
        </p:txBody>
      </p:sp>
    </p:spTree>
    <p:extLst>
      <p:ext uri="{BB962C8B-B14F-4D97-AF65-F5344CB8AC3E}">
        <p14:creationId xmlns:p14="http://schemas.microsoft.com/office/powerpoint/2010/main" val="253701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076" y="350113"/>
            <a:ext cx="2280709" cy="60177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9261" y="350113"/>
            <a:ext cx="6696750" cy="60177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pPr>
              <a:defRPr/>
            </a:pPr>
            <a:fld id="{6CB730E0-B999-4D78-97F7-BD2651F6E780}" type="slidenum">
              <a:rPr lang="en-US" altLang="it-IT"/>
              <a:pPr>
                <a:defRPr/>
              </a:pPr>
              <a:t>‹N›</a:t>
            </a:fld>
            <a:endParaRPr lang="en-US" altLang="it-IT" dirty="0"/>
          </a:p>
        </p:txBody>
      </p:sp>
    </p:spTree>
    <p:extLst>
      <p:ext uri="{BB962C8B-B14F-4D97-AF65-F5344CB8AC3E}">
        <p14:creationId xmlns:p14="http://schemas.microsoft.com/office/powerpoint/2010/main" val="1291455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42387" y="350113"/>
            <a:ext cx="9124399" cy="630202"/>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39260" y="1148369"/>
            <a:ext cx="9124399" cy="5219474"/>
          </a:xfrm>
        </p:spPr>
        <p:txBody>
          <a:bodyPr/>
          <a:lstStyle/>
          <a:p>
            <a:pPr lvl="0"/>
            <a:endParaRPr lang="it-IT" noProof="0" dirty="0"/>
          </a:p>
        </p:txBody>
      </p:sp>
      <p:sp>
        <p:nvSpPr>
          <p:cNvPr id="4" name="Slide Number Placeholder 9"/>
          <p:cNvSpPr>
            <a:spLocks noGrp="1"/>
          </p:cNvSpPr>
          <p:nvPr>
            <p:ph type="sldNum" sz="quarter" idx="10"/>
          </p:nvPr>
        </p:nvSpPr>
        <p:spPr/>
        <p:txBody>
          <a:bodyPr/>
          <a:lstStyle>
            <a:lvl1pPr>
              <a:defRPr/>
            </a:lvl1pPr>
          </a:lstStyle>
          <a:p>
            <a:pPr>
              <a:defRPr/>
            </a:pPr>
            <a:fld id="{A8E44410-C860-47FF-AE87-A8A0C922A169}" type="slidenum">
              <a:rPr lang="en-US" altLang="it-IT"/>
              <a:pPr>
                <a:defRPr/>
              </a:pPr>
              <a:t>‹N›</a:t>
            </a:fld>
            <a:endParaRPr lang="en-US" altLang="it-IT" dirty="0"/>
          </a:p>
        </p:txBody>
      </p:sp>
    </p:spTree>
    <p:extLst>
      <p:ext uri="{BB962C8B-B14F-4D97-AF65-F5344CB8AC3E}">
        <p14:creationId xmlns:p14="http://schemas.microsoft.com/office/powerpoint/2010/main" val="1981091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a:extLst>
              <a:ext uri="{28A0092B-C50C-407E-A947-70E740481C1C}">
                <a14:useLocalDpi xmlns:a14="http://schemas.microsoft.com/office/drawing/2010/main" val="0"/>
              </a:ext>
            </a:extLst>
          </a:blip>
          <a:srcRect l="7785" t="27351" r="9871" b="25598"/>
          <a:stretch>
            <a:fillRect/>
          </a:stretch>
        </p:blipFill>
        <p:spPr bwMode="auto">
          <a:xfrm>
            <a:off x="311078" y="253482"/>
            <a:ext cx="2310410" cy="47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5" name="Title Placeholder 1"/>
          <p:cNvSpPr>
            <a:spLocks noGrp="1"/>
          </p:cNvSpPr>
          <p:nvPr>
            <p:ph type="ctrTitle"/>
          </p:nvPr>
        </p:nvSpPr>
        <p:spPr>
          <a:xfrm>
            <a:off x="1238056" y="2886328"/>
            <a:ext cx="4330064" cy="1177777"/>
          </a:xfrm>
        </p:spPr>
        <p:txBody>
          <a:bodyPr/>
          <a:lstStyle>
            <a:lvl1pPr>
              <a:lnSpc>
                <a:spcPts val="3384"/>
              </a:lnSpc>
              <a:defRPr sz="3700" b="0" smtClean="0">
                <a:latin typeface="Times New Roman" pitchFamily="18" charset="0"/>
              </a:defRPr>
            </a:lvl1pPr>
          </a:lstStyle>
          <a:p>
            <a:r>
              <a:rPr lang="en-US" smtClean="0"/>
              <a:t>Click to edit </a:t>
            </a:r>
            <a:br>
              <a:rPr lang="en-US" smtClean="0"/>
            </a:br>
            <a:r>
              <a:rPr lang="en-US" smtClean="0"/>
              <a:t>Master title style</a:t>
            </a:r>
          </a:p>
        </p:txBody>
      </p:sp>
      <p:sp>
        <p:nvSpPr>
          <p:cNvPr id="120836" name="Text Placeholder 2"/>
          <p:cNvSpPr>
            <a:spLocks noGrp="1"/>
          </p:cNvSpPr>
          <p:nvPr>
            <p:ph type="subTitle" idx="1"/>
          </p:nvPr>
        </p:nvSpPr>
        <p:spPr>
          <a:xfrm>
            <a:off x="440822" y="6028936"/>
            <a:ext cx="5135113" cy="303897"/>
          </a:xfrm>
        </p:spPr>
        <p:txBody>
          <a:bodyPr/>
          <a:lstStyle>
            <a:lvl1pPr marL="0" indent="0">
              <a:lnSpc>
                <a:spcPts val="2091"/>
              </a:lnSpc>
              <a:defRPr sz="1700" b="1" smtClean="0"/>
            </a:lvl1pPr>
          </a:lstStyle>
          <a:p>
            <a:r>
              <a:rPr smtClean="0"/>
              <a:t>Click to edit Master subtitle style</a:t>
            </a:r>
          </a:p>
        </p:txBody>
      </p:sp>
    </p:spTree>
    <p:extLst>
      <p:ext uri="{BB962C8B-B14F-4D97-AF65-F5344CB8AC3E}">
        <p14:creationId xmlns:p14="http://schemas.microsoft.com/office/powerpoint/2010/main" val="348030994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5867" y="158791"/>
            <a:ext cx="8986309" cy="555769"/>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84031" y="1032143"/>
            <a:ext cx="4416348" cy="4604942"/>
          </a:xfrm>
        </p:spPr>
        <p:txBody>
          <a:bodyPr rtlCol="0">
            <a:noAutofit/>
          </a:bodyPr>
          <a:lstStyle>
            <a:lvl1pPr algn="l" defTabSz="859399" rtl="0" eaLnBrk="1" latinLnBrk="0" hangingPunct="1">
              <a:spcBef>
                <a:spcPts val="0"/>
              </a:spcBef>
              <a:spcAft>
                <a:spcPts val="282"/>
              </a:spcAft>
              <a:buFont typeface="Arial" pitchFamily="34" charset="0"/>
              <a:defRPr lang="en-US" sz="1000" kern="1200" dirty="0" smtClean="0">
                <a:solidFill>
                  <a:schemeClr val="tx1"/>
                </a:solidFill>
                <a:latin typeface="+mn-lt"/>
                <a:ea typeface="+mj-ea"/>
                <a:cs typeface="+mj-cs"/>
              </a:defRPr>
            </a:lvl1pPr>
            <a:lvl2pPr algn="l" defTabSz="859399" rtl="0" eaLnBrk="1" latinLnBrk="0" hangingPunct="1">
              <a:spcBef>
                <a:spcPts val="0"/>
              </a:spcBef>
              <a:spcAft>
                <a:spcPts val="282"/>
              </a:spcAft>
              <a:buFont typeface="Arial" pitchFamily="34" charset="0"/>
              <a:defRPr lang="en-US" sz="1000" kern="1200" dirty="0" smtClean="0">
                <a:solidFill>
                  <a:schemeClr val="tx1"/>
                </a:solidFill>
                <a:latin typeface="+mn-lt"/>
                <a:ea typeface="+mj-ea"/>
                <a:cs typeface="+mj-cs"/>
              </a:defRPr>
            </a:lvl2pPr>
            <a:lvl3pPr algn="l" defTabSz="859399" rtl="0" eaLnBrk="1" latinLnBrk="0" hangingPunct="1">
              <a:spcBef>
                <a:spcPts val="0"/>
              </a:spcBef>
              <a:spcAft>
                <a:spcPts val="282"/>
              </a:spcAft>
              <a:buFont typeface="Arial" pitchFamily="34" charset="0"/>
              <a:defRPr lang="en-US" sz="1000" kern="1200" dirty="0" smtClean="0">
                <a:solidFill>
                  <a:schemeClr val="tx1"/>
                </a:solidFill>
                <a:latin typeface="+mn-lt"/>
                <a:ea typeface="+mj-ea"/>
                <a:cs typeface="+mj-cs"/>
              </a:defRPr>
            </a:lvl3pPr>
            <a:lvl4pPr algn="l" defTabSz="859399" rtl="0" eaLnBrk="1" latinLnBrk="0" hangingPunct="1">
              <a:spcBef>
                <a:spcPts val="0"/>
              </a:spcBef>
              <a:spcAft>
                <a:spcPts val="282"/>
              </a:spcAft>
              <a:buFont typeface="Arial" pitchFamily="34" charset="0"/>
              <a:defRPr lang="en-US" sz="900" kern="1200" dirty="0" smtClean="0">
                <a:solidFill>
                  <a:schemeClr val="tx1"/>
                </a:solidFill>
                <a:latin typeface="+mn-lt"/>
                <a:ea typeface="+mj-ea"/>
                <a:cs typeface="+mj-cs"/>
              </a:defRPr>
            </a:lvl4pPr>
            <a:lvl5pPr algn="l" defTabSz="859399" rtl="0" eaLnBrk="1" latinLnBrk="0" hangingPunct="1">
              <a:spcBef>
                <a:spcPts val="0"/>
              </a:spcBef>
              <a:spcAft>
                <a:spcPts val="282"/>
              </a:spcAft>
              <a:buFont typeface="Arial" pitchFamily="34" charset="0"/>
              <a:defRPr lang="en-GB" sz="900" kern="1200" dirty="0" smtClean="0">
                <a:solidFill>
                  <a:schemeClr val="tx1"/>
                </a:solidFill>
                <a:latin typeface="+mn-lt"/>
                <a:ea typeface="+mj-ea"/>
                <a:cs typeface="+mj-cs"/>
              </a:defRPr>
            </a:lvl5pPr>
            <a:lvl6pPr>
              <a:defRPr sz="15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953991" y="1032143"/>
            <a:ext cx="4416348" cy="4604942"/>
          </a:xfrm>
        </p:spPr>
        <p:txBody>
          <a:bodyPr rtlCol="0">
            <a:noAutofit/>
          </a:bodyPr>
          <a:lstStyle>
            <a:lvl1pPr algn="l" defTabSz="859399" rtl="0" eaLnBrk="1" latinLnBrk="0" hangingPunct="1">
              <a:spcBef>
                <a:spcPts val="0"/>
              </a:spcBef>
              <a:spcAft>
                <a:spcPts val="282"/>
              </a:spcAft>
              <a:buFont typeface="Arial" pitchFamily="34" charset="0"/>
              <a:defRPr lang="en-US" sz="1000" kern="1200" smtClean="0">
                <a:solidFill>
                  <a:schemeClr val="tx1"/>
                </a:solidFill>
                <a:latin typeface="+mn-lt"/>
                <a:ea typeface="+mj-ea"/>
                <a:cs typeface="+mj-cs"/>
              </a:defRPr>
            </a:lvl1pPr>
            <a:lvl2pPr algn="l" defTabSz="859399" rtl="0" eaLnBrk="1" latinLnBrk="0" hangingPunct="1">
              <a:spcBef>
                <a:spcPts val="0"/>
              </a:spcBef>
              <a:spcAft>
                <a:spcPts val="282"/>
              </a:spcAft>
              <a:buFont typeface="Arial" pitchFamily="34" charset="0"/>
              <a:defRPr lang="en-US" sz="1000" kern="1200" smtClean="0">
                <a:solidFill>
                  <a:schemeClr val="tx1"/>
                </a:solidFill>
                <a:latin typeface="+mn-lt"/>
                <a:ea typeface="+mj-ea"/>
                <a:cs typeface="+mj-cs"/>
              </a:defRPr>
            </a:lvl2pPr>
            <a:lvl3pPr algn="l" defTabSz="859399" rtl="0" eaLnBrk="1" latinLnBrk="0" hangingPunct="1">
              <a:spcBef>
                <a:spcPts val="0"/>
              </a:spcBef>
              <a:spcAft>
                <a:spcPts val="282"/>
              </a:spcAft>
              <a:buFont typeface="Arial" pitchFamily="34" charset="0"/>
              <a:defRPr lang="en-US" sz="1000" kern="1200" smtClean="0">
                <a:solidFill>
                  <a:schemeClr val="tx1"/>
                </a:solidFill>
                <a:latin typeface="+mn-lt"/>
                <a:ea typeface="+mj-ea"/>
                <a:cs typeface="+mj-cs"/>
              </a:defRPr>
            </a:lvl3pPr>
            <a:lvl4pPr algn="l" defTabSz="859399" rtl="0" eaLnBrk="1" latinLnBrk="0" hangingPunct="1">
              <a:spcBef>
                <a:spcPts val="0"/>
              </a:spcBef>
              <a:spcAft>
                <a:spcPts val="282"/>
              </a:spcAft>
              <a:buFont typeface="Arial" pitchFamily="34" charset="0"/>
              <a:defRPr lang="en-US" sz="900" kern="1200" smtClean="0">
                <a:solidFill>
                  <a:schemeClr val="tx1"/>
                </a:solidFill>
                <a:latin typeface="+mn-lt"/>
                <a:ea typeface="+mj-ea"/>
                <a:cs typeface="+mj-cs"/>
              </a:defRPr>
            </a:lvl4pPr>
            <a:lvl5pPr algn="l" defTabSz="859399" rtl="0" eaLnBrk="1" latinLnBrk="0" hangingPunct="1">
              <a:spcBef>
                <a:spcPts val="0"/>
              </a:spcBef>
              <a:spcAft>
                <a:spcPts val="282"/>
              </a:spcAft>
              <a:buFont typeface="Arial" pitchFamily="34" charset="0"/>
              <a:defRPr lang="en-GB" sz="900" kern="1200" dirty="0" smtClean="0">
                <a:solidFill>
                  <a:schemeClr val="tx1"/>
                </a:solidFill>
                <a:latin typeface="+mn-lt"/>
                <a:ea typeface="+mj-ea"/>
                <a:cs typeface="+mj-cs"/>
              </a:defRPr>
            </a:lvl5pPr>
            <a:lvl6pPr>
              <a:defRPr sz="15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9"/>
          <p:cNvSpPr>
            <a:spLocks noGrp="1"/>
          </p:cNvSpPr>
          <p:nvPr>
            <p:ph type="sldNum" sz="quarter" idx="10"/>
          </p:nvPr>
        </p:nvSpPr>
        <p:spPr/>
        <p:txBody>
          <a:bodyPr/>
          <a:lstStyle>
            <a:lvl1pPr>
              <a:defRPr/>
            </a:lvl1pPr>
          </a:lstStyle>
          <a:p>
            <a:pPr>
              <a:defRPr/>
            </a:pPr>
            <a:fld id="{A3D755D3-56A5-4A79-A0CA-E5AF247E3A22}" type="slidenum">
              <a:rPr lang="en-US" altLang="it-IT"/>
              <a:pPr>
                <a:defRPr/>
              </a:pPr>
              <a:t>‹N›</a:t>
            </a:fld>
            <a:endParaRPr lang="en-US" altLang="it-IT" dirty="0"/>
          </a:p>
        </p:txBody>
      </p:sp>
    </p:spTree>
    <p:extLst>
      <p:ext uri="{BB962C8B-B14F-4D97-AF65-F5344CB8AC3E}">
        <p14:creationId xmlns:p14="http://schemas.microsoft.com/office/powerpoint/2010/main" val="400458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87" y="238846"/>
            <a:ext cx="9124399" cy="63020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pPr>
              <a:defRPr/>
            </a:pPr>
            <a:fld id="{C7546EC6-539F-4FEE-AB14-62F06746F366}" type="slidenum">
              <a:rPr lang="en-US" altLang="it-IT"/>
              <a:pPr>
                <a:defRPr/>
              </a:pPr>
              <a:t>‹N›</a:t>
            </a:fld>
            <a:endParaRPr lang="en-US" altLang="it-IT" dirty="0"/>
          </a:p>
        </p:txBody>
      </p:sp>
    </p:spTree>
    <p:extLst>
      <p:ext uri="{BB962C8B-B14F-4D97-AF65-F5344CB8AC3E}">
        <p14:creationId xmlns:p14="http://schemas.microsoft.com/office/powerpoint/2010/main" val="106809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3164" y="4407215"/>
            <a:ext cx="8419396" cy="1361237"/>
          </a:xfrm>
        </p:spPr>
        <p:txBody>
          <a:bodyPr/>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783164" y="2907333"/>
            <a:ext cx="8419396" cy="1499881"/>
          </a:xfrm>
        </p:spPr>
        <p:txBody>
          <a:bodyPr anchor="b"/>
          <a:lstStyle>
            <a:lvl1pPr marL="0" indent="0">
              <a:buNone/>
              <a:defRPr sz="1900"/>
            </a:lvl1pPr>
            <a:lvl2pPr marL="429699" indent="0">
              <a:buNone/>
              <a:defRPr sz="1700"/>
            </a:lvl2pPr>
            <a:lvl3pPr marL="859399" indent="0">
              <a:buNone/>
              <a:defRPr sz="1500"/>
            </a:lvl3pPr>
            <a:lvl4pPr marL="1289098" indent="0">
              <a:buNone/>
              <a:defRPr sz="1300"/>
            </a:lvl4pPr>
            <a:lvl5pPr marL="1718796" indent="0">
              <a:buNone/>
              <a:defRPr sz="1300"/>
            </a:lvl5pPr>
            <a:lvl6pPr marL="2148495" indent="0">
              <a:buNone/>
              <a:defRPr sz="1300"/>
            </a:lvl6pPr>
            <a:lvl7pPr marL="2578194" indent="0">
              <a:buNone/>
              <a:defRPr sz="1300"/>
            </a:lvl7pPr>
            <a:lvl8pPr marL="3007894" indent="0">
              <a:buNone/>
              <a:defRPr sz="1300"/>
            </a:lvl8pPr>
            <a:lvl9pPr marL="3437593" indent="0">
              <a:buNone/>
              <a:defRPr sz="13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468D63DA-EF08-4CBE-8DEA-ADAE22816252}" type="slidenum">
              <a:rPr lang="en-US" altLang="it-IT"/>
              <a:pPr>
                <a:defRPr/>
              </a:pPr>
              <a:t>‹N›</a:t>
            </a:fld>
            <a:endParaRPr lang="en-US" altLang="it-IT" dirty="0"/>
          </a:p>
        </p:txBody>
      </p:sp>
    </p:spTree>
    <p:extLst>
      <p:ext uri="{BB962C8B-B14F-4D97-AF65-F5344CB8AC3E}">
        <p14:creationId xmlns:p14="http://schemas.microsoft.com/office/powerpoint/2010/main" val="82738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9261" y="1148369"/>
            <a:ext cx="4486385" cy="5219474"/>
          </a:xfrm>
        </p:spPr>
        <p:txBody>
          <a:bodyPr/>
          <a:lstStyle>
            <a:lvl1pPr>
              <a:defRPr sz="2600"/>
            </a:lvl1pPr>
            <a:lvl2pPr>
              <a:defRPr sz="24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75712" y="1148369"/>
            <a:ext cx="4487948" cy="5219474"/>
          </a:xfrm>
        </p:spPr>
        <p:txBody>
          <a:bodyPr/>
          <a:lstStyle>
            <a:lvl1pPr>
              <a:defRPr sz="2600"/>
            </a:lvl1pPr>
            <a:lvl2pPr>
              <a:defRPr sz="24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10"/>
          </p:nvPr>
        </p:nvSpPr>
        <p:spPr/>
        <p:txBody>
          <a:bodyPr/>
          <a:lstStyle>
            <a:lvl1pPr>
              <a:defRPr/>
            </a:lvl1pPr>
          </a:lstStyle>
          <a:p>
            <a:pPr>
              <a:defRPr/>
            </a:pPr>
            <a:fld id="{0BD786F1-70C7-43D5-8B9E-84AE165CF870}" type="slidenum">
              <a:rPr lang="en-US" altLang="it-IT"/>
              <a:pPr>
                <a:defRPr/>
              </a:pPr>
              <a:t>‹N›</a:t>
            </a:fld>
            <a:endParaRPr lang="en-US" altLang="it-IT" dirty="0"/>
          </a:p>
        </p:txBody>
      </p:sp>
    </p:spTree>
    <p:extLst>
      <p:ext uri="{BB962C8B-B14F-4D97-AF65-F5344CB8AC3E}">
        <p14:creationId xmlns:p14="http://schemas.microsoft.com/office/powerpoint/2010/main" val="30732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535" y="274489"/>
            <a:ext cx="8914930" cy="114276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536" y="1534892"/>
            <a:ext cx="4376960" cy="640006"/>
          </a:xfrm>
        </p:spPr>
        <p:txBody>
          <a:bodyPr anchor="b"/>
          <a:lstStyle>
            <a:lvl1pPr marL="0" indent="0">
              <a:buNone/>
              <a:defRPr sz="2400" b="1"/>
            </a:lvl1pPr>
            <a:lvl2pPr marL="429699" indent="0">
              <a:buNone/>
              <a:defRPr sz="1900" b="1"/>
            </a:lvl2pPr>
            <a:lvl3pPr marL="859399" indent="0">
              <a:buNone/>
              <a:defRPr sz="1700" b="1"/>
            </a:lvl3pPr>
            <a:lvl4pPr marL="1289098" indent="0">
              <a:buNone/>
              <a:defRPr sz="1500" b="1"/>
            </a:lvl4pPr>
            <a:lvl5pPr marL="1718796" indent="0">
              <a:buNone/>
              <a:defRPr sz="1500" b="1"/>
            </a:lvl5pPr>
            <a:lvl6pPr marL="2148495" indent="0">
              <a:buNone/>
              <a:defRPr sz="1500" b="1"/>
            </a:lvl6pPr>
            <a:lvl7pPr marL="2578194" indent="0">
              <a:buNone/>
              <a:defRPr sz="1500" b="1"/>
            </a:lvl7pPr>
            <a:lvl8pPr marL="3007894" indent="0">
              <a:buNone/>
              <a:defRPr sz="1500" b="1"/>
            </a:lvl8pPr>
            <a:lvl9pPr marL="3437593"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95536" y="2174899"/>
            <a:ext cx="4376960" cy="3950667"/>
          </a:xfrm>
        </p:spPr>
        <p:txBody>
          <a:bodyPr/>
          <a:lstStyle>
            <a:lvl1pPr>
              <a:defRPr sz="24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1943" y="1534892"/>
            <a:ext cx="4378523" cy="640006"/>
          </a:xfrm>
        </p:spPr>
        <p:txBody>
          <a:bodyPr anchor="b"/>
          <a:lstStyle>
            <a:lvl1pPr marL="0" indent="0">
              <a:buNone/>
              <a:defRPr sz="2400" b="1"/>
            </a:lvl1pPr>
            <a:lvl2pPr marL="429699" indent="0">
              <a:buNone/>
              <a:defRPr sz="1900" b="1"/>
            </a:lvl2pPr>
            <a:lvl3pPr marL="859399" indent="0">
              <a:buNone/>
              <a:defRPr sz="1700" b="1"/>
            </a:lvl3pPr>
            <a:lvl4pPr marL="1289098" indent="0">
              <a:buNone/>
              <a:defRPr sz="1500" b="1"/>
            </a:lvl4pPr>
            <a:lvl5pPr marL="1718796" indent="0">
              <a:buNone/>
              <a:defRPr sz="1500" b="1"/>
            </a:lvl5pPr>
            <a:lvl6pPr marL="2148495" indent="0">
              <a:buNone/>
              <a:defRPr sz="1500" b="1"/>
            </a:lvl6pPr>
            <a:lvl7pPr marL="2578194" indent="0">
              <a:buNone/>
              <a:defRPr sz="1500" b="1"/>
            </a:lvl7pPr>
            <a:lvl8pPr marL="3007894" indent="0">
              <a:buNone/>
              <a:defRPr sz="1500" b="1"/>
            </a:lvl8pPr>
            <a:lvl9pPr marL="3437593"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5031943" y="2174899"/>
            <a:ext cx="4378523" cy="3950667"/>
          </a:xfrm>
        </p:spPr>
        <p:txBody>
          <a:bodyPr/>
          <a:lstStyle>
            <a:lvl1pPr>
              <a:defRPr sz="24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9"/>
          <p:cNvSpPr>
            <a:spLocks noGrp="1"/>
          </p:cNvSpPr>
          <p:nvPr>
            <p:ph type="sldNum" sz="quarter" idx="10"/>
          </p:nvPr>
        </p:nvSpPr>
        <p:spPr/>
        <p:txBody>
          <a:bodyPr/>
          <a:lstStyle>
            <a:lvl1pPr>
              <a:defRPr/>
            </a:lvl1pPr>
          </a:lstStyle>
          <a:p>
            <a:pPr>
              <a:defRPr/>
            </a:pPr>
            <a:fld id="{32D07041-CE6F-48D4-827D-F00C11540DED}" type="slidenum">
              <a:rPr lang="en-US" altLang="it-IT"/>
              <a:pPr>
                <a:defRPr/>
              </a:pPr>
              <a:t>‹N›</a:t>
            </a:fld>
            <a:endParaRPr lang="en-US" altLang="it-IT" dirty="0"/>
          </a:p>
        </p:txBody>
      </p:sp>
    </p:spTree>
    <p:extLst>
      <p:ext uri="{BB962C8B-B14F-4D97-AF65-F5344CB8AC3E}">
        <p14:creationId xmlns:p14="http://schemas.microsoft.com/office/powerpoint/2010/main" val="264940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9"/>
          <p:cNvSpPr>
            <a:spLocks noGrp="1"/>
          </p:cNvSpPr>
          <p:nvPr>
            <p:ph type="sldNum" sz="quarter" idx="10"/>
          </p:nvPr>
        </p:nvSpPr>
        <p:spPr/>
        <p:txBody>
          <a:bodyPr/>
          <a:lstStyle>
            <a:lvl1pPr>
              <a:defRPr/>
            </a:lvl1pPr>
          </a:lstStyle>
          <a:p>
            <a:pPr>
              <a:defRPr/>
            </a:pPr>
            <a:fld id="{7CE7C31A-619D-4800-A470-62505050D263}" type="slidenum">
              <a:rPr lang="en-US" altLang="it-IT"/>
              <a:pPr>
                <a:defRPr/>
              </a:pPr>
              <a:t>‹N›</a:t>
            </a:fld>
            <a:endParaRPr lang="en-US" altLang="it-IT" dirty="0"/>
          </a:p>
        </p:txBody>
      </p:sp>
    </p:spTree>
    <p:extLst>
      <p:ext uri="{BB962C8B-B14F-4D97-AF65-F5344CB8AC3E}">
        <p14:creationId xmlns:p14="http://schemas.microsoft.com/office/powerpoint/2010/main" val="366384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71F232EA-C51A-4376-B41B-A4AADA822A03}" type="slidenum">
              <a:rPr lang="en-US" altLang="it-IT"/>
              <a:pPr>
                <a:defRPr/>
              </a:pPr>
              <a:t>‹N›</a:t>
            </a:fld>
            <a:endParaRPr lang="en-US" altLang="it-IT" dirty="0"/>
          </a:p>
        </p:txBody>
      </p:sp>
    </p:spTree>
    <p:extLst>
      <p:ext uri="{BB962C8B-B14F-4D97-AF65-F5344CB8AC3E}">
        <p14:creationId xmlns:p14="http://schemas.microsoft.com/office/powerpoint/2010/main" val="168311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536" y="273089"/>
            <a:ext cx="3259272" cy="1162373"/>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873613" y="273089"/>
            <a:ext cx="5536855" cy="5852477"/>
          </a:xfrm>
        </p:spPr>
        <p:txBody>
          <a:bodyPr/>
          <a:lstStyle>
            <a:lvl1pPr>
              <a:defRPr sz="3000"/>
            </a:lvl1pPr>
            <a:lvl2pPr>
              <a:defRPr sz="26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536" y="1435461"/>
            <a:ext cx="3259272" cy="4690104"/>
          </a:xfrm>
        </p:spPr>
        <p:txBody>
          <a:bodyPr/>
          <a:lstStyle>
            <a:lvl1pPr marL="0" indent="0">
              <a:buNone/>
              <a:defRPr sz="1300"/>
            </a:lvl1pPr>
            <a:lvl2pPr marL="429699" indent="0">
              <a:buNone/>
              <a:defRPr sz="1100"/>
            </a:lvl2pPr>
            <a:lvl3pPr marL="859399" indent="0">
              <a:buNone/>
              <a:defRPr sz="900"/>
            </a:lvl3pPr>
            <a:lvl4pPr marL="1289098" indent="0">
              <a:buNone/>
              <a:defRPr sz="800"/>
            </a:lvl4pPr>
            <a:lvl5pPr marL="1718796" indent="0">
              <a:buNone/>
              <a:defRPr sz="800"/>
            </a:lvl5pPr>
            <a:lvl6pPr marL="2148495" indent="0">
              <a:buNone/>
              <a:defRPr sz="800"/>
            </a:lvl6pPr>
            <a:lvl7pPr marL="2578194" indent="0">
              <a:buNone/>
              <a:defRPr sz="800"/>
            </a:lvl7pPr>
            <a:lvl8pPr marL="3007894" indent="0">
              <a:buNone/>
              <a:defRPr sz="800"/>
            </a:lvl8pPr>
            <a:lvl9pPr marL="3437593" indent="0">
              <a:buNone/>
              <a:defRPr sz="8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5015B555-23E1-4502-8242-F4F8A81565A1}" type="slidenum">
              <a:rPr lang="en-US" altLang="it-IT"/>
              <a:pPr>
                <a:defRPr/>
              </a:pPr>
              <a:t>‹N›</a:t>
            </a:fld>
            <a:endParaRPr lang="en-US" altLang="it-IT" dirty="0"/>
          </a:p>
        </p:txBody>
      </p:sp>
    </p:spTree>
    <p:extLst>
      <p:ext uri="{BB962C8B-B14F-4D97-AF65-F5344CB8AC3E}">
        <p14:creationId xmlns:p14="http://schemas.microsoft.com/office/powerpoint/2010/main" val="2666558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496" y="4800740"/>
            <a:ext cx="5943287" cy="567182"/>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941496" y="613398"/>
            <a:ext cx="5943287" cy="4114520"/>
          </a:xfrm>
        </p:spPr>
        <p:txBody>
          <a:bodyPr/>
          <a:lstStyle>
            <a:lvl1pPr marL="0" indent="0">
              <a:buNone/>
              <a:defRPr sz="3000"/>
            </a:lvl1pPr>
            <a:lvl2pPr marL="429699" indent="0">
              <a:buNone/>
              <a:defRPr sz="2600"/>
            </a:lvl2pPr>
            <a:lvl3pPr marL="859399" indent="0">
              <a:buNone/>
              <a:defRPr sz="2400"/>
            </a:lvl3pPr>
            <a:lvl4pPr marL="1289098" indent="0">
              <a:buNone/>
              <a:defRPr sz="1900"/>
            </a:lvl4pPr>
            <a:lvl5pPr marL="1718796" indent="0">
              <a:buNone/>
              <a:defRPr sz="1900"/>
            </a:lvl5pPr>
            <a:lvl6pPr marL="2148495" indent="0">
              <a:buNone/>
              <a:defRPr sz="1900"/>
            </a:lvl6pPr>
            <a:lvl7pPr marL="2578194" indent="0">
              <a:buNone/>
              <a:defRPr sz="1900"/>
            </a:lvl7pPr>
            <a:lvl8pPr marL="3007894" indent="0">
              <a:buNone/>
              <a:defRPr sz="1900"/>
            </a:lvl8pPr>
            <a:lvl9pPr marL="3437593" indent="0">
              <a:buNone/>
              <a:defRPr sz="19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941496" y="5367922"/>
            <a:ext cx="5943287" cy="803858"/>
          </a:xfrm>
        </p:spPr>
        <p:txBody>
          <a:bodyPr/>
          <a:lstStyle>
            <a:lvl1pPr marL="0" indent="0">
              <a:buNone/>
              <a:defRPr sz="1300"/>
            </a:lvl1pPr>
            <a:lvl2pPr marL="429699" indent="0">
              <a:buNone/>
              <a:defRPr sz="1100"/>
            </a:lvl2pPr>
            <a:lvl3pPr marL="859399" indent="0">
              <a:buNone/>
              <a:defRPr sz="900"/>
            </a:lvl3pPr>
            <a:lvl4pPr marL="1289098" indent="0">
              <a:buNone/>
              <a:defRPr sz="800"/>
            </a:lvl4pPr>
            <a:lvl5pPr marL="1718796" indent="0">
              <a:buNone/>
              <a:defRPr sz="800"/>
            </a:lvl5pPr>
            <a:lvl6pPr marL="2148495" indent="0">
              <a:buNone/>
              <a:defRPr sz="800"/>
            </a:lvl6pPr>
            <a:lvl7pPr marL="2578194" indent="0">
              <a:buNone/>
              <a:defRPr sz="800"/>
            </a:lvl7pPr>
            <a:lvl8pPr marL="3007894" indent="0">
              <a:buNone/>
              <a:defRPr sz="800"/>
            </a:lvl8pPr>
            <a:lvl9pPr marL="3437593" indent="0">
              <a:buNone/>
              <a:defRPr sz="8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A4173304-EC97-4038-8B17-40BEF8040ED9}" type="slidenum">
              <a:rPr lang="en-US" altLang="it-IT"/>
              <a:pPr>
                <a:defRPr/>
              </a:pPr>
              <a:t>‹N›</a:t>
            </a:fld>
            <a:endParaRPr lang="en-US" altLang="it-IT" dirty="0"/>
          </a:p>
        </p:txBody>
      </p:sp>
    </p:spTree>
    <p:extLst>
      <p:ext uri="{BB962C8B-B14F-4D97-AF65-F5344CB8AC3E}">
        <p14:creationId xmlns:p14="http://schemas.microsoft.com/office/powerpoint/2010/main" val="366379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42387" y="350113"/>
            <a:ext cx="9124399" cy="63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39260" y="1148369"/>
            <a:ext cx="9124399" cy="5219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Slide Number Placeholder 9"/>
          <p:cNvSpPr>
            <a:spLocks noGrp="1"/>
          </p:cNvSpPr>
          <p:nvPr>
            <p:ph type="sldNum" sz="quarter" idx="4"/>
          </p:nvPr>
        </p:nvSpPr>
        <p:spPr>
          <a:xfrm>
            <a:off x="450202" y="6554102"/>
            <a:ext cx="306387" cy="144247"/>
          </a:xfrm>
          <a:prstGeom prst="rect">
            <a:avLst/>
          </a:prstGeom>
        </p:spPr>
        <p:txBody>
          <a:bodyPr vert="horz" wrap="square" lIns="0" tIns="0" rIns="0" bIns="0" numCol="1" anchor="t" anchorCtr="0" compatLnSpc="1">
            <a:prstTxWarp prst="textNoShape">
              <a:avLst/>
            </a:prstTxWarp>
            <a:noAutofit/>
          </a:bodyPr>
          <a:lstStyle>
            <a:lvl1pPr algn="l" eaLnBrk="1" hangingPunct="1">
              <a:lnSpc>
                <a:spcPts val="1128"/>
              </a:lnSpc>
              <a:defRPr sz="900" b="1"/>
            </a:lvl1pPr>
          </a:lstStyle>
          <a:p>
            <a:pPr>
              <a:defRPr/>
            </a:pPr>
            <a:fld id="{B75DD795-E164-45A3-979E-63FBD9AE1F74}" type="slidenum">
              <a:rPr lang="en-US" altLang="it-IT"/>
              <a:pPr>
                <a:defRPr/>
              </a:pPr>
              <a:t>‹N›</a:t>
            </a:fld>
            <a:endParaRPr lang="en-US" altLang="it-IT" dirty="0"/>
          </a:p>
        </p:txBody>
      </p:sp>
    </p:spTree>
  </p:cSld>
  <p:clrMap bg1="lt1" tx1="dk1" bg2="lt2" tx2="dk2" accent1="accent1" accent2="accent2" accent3="accent3" accent4="accent4" accent5="accent5" accent6="accent6" hlink="hlink" folHlink="folHlink"/>
  <p:sldLayoutIdLst>
    <p:sldLayoutId id="2147487072" r:id="rId1"/>
    <p:sldLayoutId id="2147487060" r:id="rId2"/>
    <p:sldLayoutId id="2147487061" r:id="rId3"/>
    <p:sldLayoutId id="2147487062" r:id="rId4"/>
    <p:sldLayoutId id="2147487063" r:id="rId5"/>
    <p:sldLayoutId id="2147487064" r:id="rId6"/>
    <p:sldLayoutId id="2147487065" r:id="rId7"/>
    <p:sldLayoutId id="2147487066" r:id="rId8"/>
    <p:sldLayoutId id="2147487067" r:id="rId9"/>
    <p:sldLayoutId id="2147487068" r:id="rId10"/>
    <p:sldLayoutId id="2147487069" r:id="rId11"/>
    <p:sldLayoutId id="2147487070" r:id="rId12"/>
  </p:sldLayoutIdLst>
  <p:timing>
    <p:tnLst>
      <p:par>
        <p:cTn id="1" dur="indefinite" restart="never" nodeType="tmRoot"/>
      </p:par>
    </p:tnLst>
  </p:timing>
  <p:hf hdr="0" dt="0"/>
  <p:txStyles>
    <p:titleStyle>
      <a:lvl1pPr algn="l" defTabSz="956533" rtl="0" eaLnBrk="0" fontAlgn="base" hangingPunct="0">
        <a:lnSpc>
          <a:spcPts val="3196"/>
        </a:lnSpc>
        <a:spcBef>
          <a:spcPct val="0"/>
        </a:spcBef>
        <a:spcAft>
          <a:spcPct val="0"/>
        </a:spcAft>
        <a:defRPr sz="2400" b="1">
          <a:solidFill>
            <a:schemeClr val="tx2"/>
          </a:solidFill>
          <a:latin typeface="+mj-lt"/>
          <a:ea typeface="+mj-ea"/>
          <a:cs typeface="+mj-cs"/>
        </a:defRPr>
      </a:lvl1pPr>
      <a:lvl2pPr algn="l" defTabSz="956533" rtl="0" eaLnBrk="0" fontAlgn="base" hangingPunct="0">
        <a:lnSpc>
          <a:spcPts val="3196"/>
        </a:lnSpc>
        <a:spcBef>
          <a:spcPct val="0"/>
        </a:spcBef>
        <a:spcAft>
          <a:spcPct val="0"/>
        </a:spcAft>
        <a:defRPr sz="2400" b="1">
          <a:solidFill>
            <a:schemeClr val="tx2"/>
          </a:solidFill>
          <a:latin typeface="Arial" charset="0"/>
        </a:defRPr>
      </a:lvl2pPr>
      <a:lvl3pPr algn="l" defTabSz="956533" rtl="0" eaLnBrk="0" fontAlgn="base" hangingPunct="0">
        <a:lnSpc>
          <a:spcPts val="3196"/>
        </a:lnSpc>
        <a:spcBef>
          <a:spcPct val="0"/>
        </a:spcBef>
        <a:spcAft>
          <a:spcPct val="0"/>
        </a:spcAft>
        <a:defRPr sz="2400" b="1">
          <a:solidFill>
            <a:schemeClr val="tx2"/>
          </a:solidFill>
          <a:latin typeface="Arial" charset="0"/>
        </a:defRPr>
      </a:lvl3pPr>
      <a:lvl4pPr algn="l" defTabSz="956533" rtl="0" eaLnBrk="0" fontAlgn="base" hangingPunct="0">
        <a:lnSpc>
          <a:spcPts val="3196"/>
        </a:lnSpc>
        <a:spcBef>
          <a:spcPct val="0"/>
        </a:spcBef>
        <a:spcAft>
          <a:spcPct val="0"/>
        </a:spcAft>
        <a:defRPr sz="2400" b="1">
          <a:solidFill>
            <a:schemeClr val="tx2"/>
          </a:solidFill>
          <a:latin typeface="Arial" charset="0"/>
        </a:defRPr>
      </a:lvl4pPr>
      <a:lvl5pPr algn="l" defTabSz="956533" rtl="0" eaLnBrk="0" fontAlgn="base" hangingPunct="0">
        <a:lnSpc>
          <a:spcPts val="3196"/>
        </a:lnSpc>
        <a:spcBef>
          <a:spcPct val="0"/>
        </a:spcBef>
        <a:spcAft>
          <a:spcPct val="0"/>
        </a:spcAft>
        <a:defRPr sz="2400" b="1">
          <a:solidFill>
            <a:schemeClr val="tx2"/>
          </a:solidFill>
          <a:latin typeface="Arial" charset="0"/>
        </a:defRPr>
      </a:lvl5pPr>
      <a:lvl6pPr marL="429699" algn="l" defTabSz="957871" rtl="0" eaLnBrk="1" fontAlgn="base" hangingPunct="1">
        <a:lnSpc>
          <a:spcPts val="3195"/>
        </a:lnSpc>
        <a:spcBef>
          <a:spcPct val="0"/>
        </a:spcBef>
        <a:spcAft>
          <a:spcPct val="0"/>
        </a:spcAft>
        <a:defRPr sz="2400" b="1">
          <a:solidFill>
            <a:schemeClr val="tx2"/>
          </a:solidFill>
          <a:latin typeface="Arial" charset="0"/>
        </a:defRPr>
      </a:lvl6pPr>
      <a:lvl7pPr marL="859399" algn="l" defTabSz="957871" rtl="0" eaLnBrk="1" fontAlgn="base" hangingPunct="1">
        <a:lnSpc>
          <a:spcPts val="3195"/>
        </a:lnSpc>
        <a:spcBef>
          <a:spcPct val="0"/>
        </a:spcBef>
        <a:spcAft>
          <a:spcPct val="0"/>
        </a:spcAft>
        <a:defRPr sz="2400" b="1">
          <a:solidFill>
            <a:schemeClr val="tx2"/>
          </a:solidFill>
          <a:latin typeface="Arial" charset="0"/>
        </a:defRPr>
      </a:lvl7pPr>
      <a:lvl8pPr marL="1289098" algn="l" defTabSz="957871" rtl="0" eaLnBrk="1" fontAlgn="base" hangingPunct="1">
        <a:lnSpc>
          <a:spcPts val="3195"/>
        </a:lnSpc>
        <a:spcBef>
          <a:spcPct val="0"/>
        </a:spcBef>
        <a:spcAft>
          <a:spcPct val="0"/>
        </a:spcAft>
        <a:defRPr sz="2400" b="1">
          <a:solidFill>
            <a:schemeClr val="tx2"/>
          </a:solidFill>
          <a:latin typeface="Arial" charset="0"/>
        </a:defRPr>
      </a:lvl8pPr>
      <a:lvl9pPr marL="1718796" algn="l" defTabSz="957871" rtl="0" eaLnBrk="1" fontAlgn="base" hangingPunct="1">
        <a:lnSpc>
          <a:spcPts val="3195"/>
        </a:lnSpc>
        <a:spcBef>
          <a:spcPct val="0"/>
        </a:spcBef>
        <a:spcAft>
          <a:spcPct val="0"/>
        </a:spcAft>
        <a:defRPr sz="2400" b="1">
          <a:solidFill>
            <a:schemeClr val="tx2"/>
          </a:solidFill>
          <a:latin typeface="Arial" charset="0"/>
        </a:defRPr>
      </a:lvl9pPr>
    </p:titleStyle>
    <p:bodyStyle>
      <a:lvl1pPr marL="358140" indent="-358140" algn="l" defTabSz="956533" rtl="0" eaLnBrk="0" fontAlgn="base" hangingPunct="0">
        <a:spcBef>
          <a:spcPct val="0"/>
        </a:spcBef>
        <a:spcAft>
          <a:spcPts val="282"/>
        </a:spcAft>
        <a:buFont typeface="Arial" pitchFamily="34" charset="0"/>
        <a:defRPr sz="2400">
          <a:solidFill>
            <a:schemeClr val="tx2"/>
          </a:solidFill>
          <a:latin typeface="+mn-lt"/>
          <a:ea typeface="+mn-ea"/>
          <a:cs typeface="+mn-cs"/>
        </a:defRPr>
      </a:lvl1pPr>
      <a:lvl2pPr marL="189516" indent="-189516" algn="l" defTabSz="956533" rtl="0" eaLnBrk="0" fontAlgn="base" hangingPunct="0">
        <a:spcBef>
          <a:spcPct val="0"/>
        </a:spcBef>
        <a:spcAft>
          <a:spcPts val="282"/>
        </a:spcAft>
        <a:buFont typeface="Arial" pitchFamily="34" charset="0"/>
        <a:buChar char="•"/>
        <a:defRPr sz="2400">
          <a:solidFill>
            <a:schemeClr val="tx2"/>
          </a:solidFill>
          <a:latin typeface="+mn-lt"/>
        </a:defRPr>
      </a:lvl2pPr>
      <a:lvl3pPr marL="373063" indent="-182055" algn="l" defTabSz="956533" rtl="0" eaLnBrk="0" fontAlgn="base" hangingPunct="0">
        <a:spcBef>
          <a:spcPct val="0"/>
        </a:spcBef>
        <a:spcAft>
          <a:spcPts val="282"/>
        </a:spcAft>
        <a:buFont typeface="Arial" pitchFamily="34" charset="0"/>
        <a:buChar char="‒"/>
        <a:defRPr sz="2400">
          <a:solidFill>
            <a:schemeClr val="tx2"/>
          </a:solidFill>
          <a:latin typeface="+mn-lt"/>
        </a:defRPr>
      </a:lvl3pPr>
      <a:lvl4pPr marL="564071" indent="-189516" algn="l" defTabSz="956533" rtl="0" eaLnBrk="0" fontAlgn="base" hangingPunct="0">
        <a:spcBef>
          <a:spcPct val="0"/>
        </a:spcBef>
        <a:spcAft>
          <a:spcPts val="564"/>
        </a:spcAft>
        <a:buFont typeface="Arial" pitchFamily="34" charset="0"/>
        <a:buChar char="•"/>
        <a:defRPr sz="1900">
          <a:solidFill>
            <a:schemeClr val="tx2"/>
          </a:solidFill>
          <a:latin typeface="+mn-lt"/>
        </a:defRPr>
      </a:lvl4pPr>
      <a:lvl5pPr marL="744633" indent="-179070" algn="l" defTabSz="956533" rtl="0" eaLnBrk="0" fontAlgn="base" hangingPunct="0">
        <a:spcBef>
          <a:spcPct val="0"/>
        </a:spcBef>
        <a:spcAft>
          <a:spcPts val="564"/>
        </a:spcAft>
        <a:buFont typeface="Arial" pitchFamily="34" charset="0"/>
        <a:buChar char="‒"/>
        <a:defRPr sz="1900">
          <a:solidFill>
            <a:schemeClr val="tx2"/>
          </a:solidFill>
          <a:latin typeface="+mn-lt"/>
        </a:defRPr>
      </a:lvl5pPr>
      <a:lvl6pPr marL="1175704" indent="-180534" algn="l" defTabSz="957871" rtl="0" eaLnBrk="1" fontAlgn="base" hangingPunct="1">
        <a:spcBef>
          <a:spcPct val="0"/>
        </a:spcBef>
        <a:spcAft>
          <a:spcPts val="564"/>
        </a:spcAft>
        <a:buFont typeface="Arial" charset="0"/>
        <a:buChar char="‒"/>
        <a:defRPr sz="1900">
          <a:solidFill>
            <a:schemeClr val="tx2"/>
          </a:solidFill>
          <a:latin typeface="+mn-lt"/>
        </a:defRPr>
      </a:lvl6pPr>
      <a:lvl7pPr marL="1605403" indent="-180534" algn="l" defTabSz="957871" rtl="0" eaLnBrk="1" fontAlgn="base" hangingPunct="1">
        <a:spcBef>
          <a:spcPct val="0"/>
        </a:spcBef>
        <a:spcAft>
          <a:spcPts val="564"/>
        </a:spcAft>
        <a:buFont typeface="Arial" charset="0"/>
        <a:buChar char="‒"/>
        <a:defRPr sz="1900">
          <a:solidFill>
            <a:schemeClr val="tx2"/>
          </a:solidFill>
          <a:latin typeface="+mn-lt"/>
        </a:defRPr>
      </a:lvl7pPr>
      <a:lvl8pPr marL="2035103" indent="-180534" algn="l" defTabSz="957871" rtl="0" eaLnBrk="1" fontAlgn="base" hangingPunct="1">
        <a:spcBef>
          <a:spcPct val="0"/>
        </a:spcBef>
        <a:spcAft>
          <a:spcPts val="564"/>
        </a:spcAft>
        <a:buFont typeface="Arial" charset="0"/>
        <a:buChar char="‒"/>
        <a:defRPr sz="1900">
          <a:solidFill>
            <a:schemeClr val="tx2"/>
          </a:solidFill>
          <a:latin typeface="+mn-lt"/>
        </a:defRPr>
      </a:lvl8pPr>
      <a:lvl9pPr marL="2464802" indent="-180534" algn="l" defTabSz="957871" rtl="0" eaLnBrk="1" fontAlgn="base" hangingPunct="1">
        <a:spcBef>
          <a:spcPct val="0"/>
        </a:spcBef>
        <a:spcAft>
          <a:spcPts val="564"/>
        </a:spcAft>
        <a:buFont typeface="Arial" charset="0"/>
        <a:buChar char="‒"/>
        <a:defRPr sz="1900">
          <a:solidFill>
            <a:schemeClr val="tx2"/>
          </a:solidFill>
          <a:latin typeface="+mn-lt"/>
        </a:defRPr>
      </a:lvl9pPr>
    </p:bodyStyle>
    <p:otherStyle>
      <a:defPPr>
        <a:defRPr lang="en-US"/>
      </a:defPPr>
      <a:lvl1pPr marL="0" algn="l" defTabSz="859399" rtl="0" eaLnBrk="1" latinLnBrk="0" hangingPunct="1">
        <a:defRPr sz="1700" kern="1200">
          <a:solidFill>
            <a:schemeClr val="tx1"/>
          </a:solidFill>
          <a:latin typeface="+mn-lt"/>
          <a:ea typeface="+mn-ea"/>
          <a:cs typeface="+mn-cs"/>
        </a:defRPr>
      </a:lvl1pPr>
      <a:lvl2pPr marL="429699" algn="l" defTabSz="859399" rtl="0" eaLnBrk="1" latinLnBrk="0" hangingPunct="1">
        <a:defRPr sz="1700" kern="1200">
          <a:solidFill>
            <a:schemeClr val="tx1"/>
          </a:solidFill>
          <a:latin typeface="+mn-lt"/>
          <a:ea typeface="+mn-ea"/>
          <a:cs typeface="+mn-cs"/>
        </a:defRPr>
      </a:lvl2pPr>
      <a:lvl3pPr marL="859399" algn="l" defTabSz="859399" rtl="0" eaLnBrk="1" latinLnBrk="0" hangingPunct="1">
        <a:defRPr sz="1700" kern="1200">
          <a:solidFill>
            <a:schemeClr val="tx1"/>
          </a:solidFill>
          <a:latin typeface="+mn-lt"/>
          <a:ea typeface="+mn-ea"/>
          <a:cs typeface="+mn-cs"/>
        </a:defRPr>
      </a:lvl3pPr>
      <a:lvl4pPr marL="1289098" algn="l" defTabSz="859399" rtl="0" eaLnBrk="1" latinLnBrk="0" hangingPunct="1">
        <a:defRPr sz="1700" kern="1200">
          <a:solidFill>
            <a:schemeClr val="tx1"/>
          </a:solidFill>
          <a:latin typeface="+mn-lt"/>
          <a:ea typeface="+mn-ea"/>
          <a:cs typeface="+mn-cs"/>
        </a:defRPr>
      </a:lvl4pPr>
      <a:lvl5pPr marL="1718796" algn="l" defTabSz="859399" rtl="0" eaLnBrk="1" latinLnBrk="0" hangingPunct="1">
        <a:defRPr sz="1700" kern="1200">
          <a:solidFill>
            <a:schemeClr val="tx1"/>
          </a:solidFill>
          <a:latin typeface="+mn-lt"/>
          <a:ea typeface="+mn-ea"/>
          <a:cs typeface="+mn-cs"/>
        </a:defRPr>
      </a:lvl5pPr>
      <a:lvl6pPr marL="2148495" algn="l" defTabSz="859399" rtl="0" eaLnBrk="1" latinLnBrk="0" hangingPunct="1">
        <a:defRPr sz="1700" kern="1200">
          <a:solidFill>
            <a:schemeClr val="tx1"/>
          </a:solidFill>
          <a:latin typeface="+mn-lt"/>
          <a:ea typeface="+mn-ea"/>
          <a:cs typeface="+mn-cs"/>
        </a:defRPr>
      </a:lvl6pPr>
      <a:lvl7pPr marL="2578194" algn="l" defTabSz="859399" rtl="0" eaLnBrk="1" latinLnBrk="0" hangingPunct="1">
        <a:defRPr sz="1700" kern="1200">
          <a:solidFill>
            <a:schemeClr val="tx1"/>
          </a:solidFill>
          <a:latin typeface="+mn-lt"/>
          <a:ea typeface="+mn-ea"/>
          <a:cs typeface="+mn-cs"/>
        </a:defRPr>
      </a:lvl7pPr>
      <a:lvl8pPr marL="3007894" algn="l" defTabSz="859399" rtl="0" eaLnBrk="1" latinLnBrk="0" hangingPunct="1">
        <a:defRPr sz="1700" kern="1200">
          <a:solidFill>
            <a:schemeClr val="tx1"/>
          </a:solidFill>
          <a:latin typeface="+mn-lt"/>
          <a:ea typeface="+mn-ea"/>
          <a:cs typeface="+mn-cs"/>
        </a:defRPr>
      </a:lvl8pPr>
      <a:lvl9pPr marL="3437593" algn="l" defTabSz="859399"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42387" y="350113"/>
            <a:ext cx="9124399" cy="63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39260" y="1148369"/>
            <a:ext cx="9124399" cy="5219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Slide Number Placeholder 9"/>
          <p:cNvSpPr>
            <a:spLocks noGrp="1"/>
          </p:cNvSpPr>
          <p:nvPr>
            <p:ph type="sldNum" sz="quarter" idx="4"/>
          </p:nvPr>
        </p:nvSpPr>
        <p:spPr>
          <a:xfrm>
            <a:off x="450202" y="6554102"/>
            <a:ext cx="306387" cy="144247"/>
          </a:xfrm>
          <a:prstGeom prst="rect">
            <a:avLst/>
          </a:prstGeom>
        </p:spPr>
        <p:txBody>
          <a:bodyPr vert="horz" wrap="square" lIns="0" tIns="0" rIns="0" bIns="0" numCol="1" anchor="t" anchorCtr="0" compatLnSpc="1">
            <a:prstTxWarp prst="textNoShape">
              <a:avLst/>
            </a:prstTxWarp>
            <a:noAutofit/>
          </a:bodyPr>
          <a:lstStyle>
            <a:lvl1pPr algn="l" eaLnBrk="1" hangingPunct="1">
              <a:lnSpc>
                <a:spcPts val="1128"/>
              </a:lnSpc>
              <a:defRPr sz="900" b="1"/>
            </a:lvl1pPr>
          </a:lstStyle>
          <a:p>
            <a:pPr>
              <a:defRPr/>
            </a:pPr>
            <a:fld id="{C9039147-313B-471F-A8D0-C1858AA18B12}" type="slidenum">
              <a:rPr lang="en-US" altLang="it-IT"/>
              <a:pPr>
                <a:defRPr/>
              </a:pPr>
              <a:t>‹N›</a:t>
            </a:fld>
            <a:endParaRPr lang="en-US" altLang="it-IT" dirty="0"/>
          </a:p>
        </p:txBody>
      </p:sp>
    </p:spTree>
  </p:cSld>
  <p:clrMap bg1="lt1" tx1="dk1" bg2="lt2" tx2="dk2" accent1="accent1" accent2="accent2" accent3="accent3" accent4="accent4" accent5="accent5" accent6="accent6" hlink="hlink" folHlink="folHlink"/>
  <p:sldLayoutIdLst>
    <p:sldLayoutId id="2147487073" r:id="rId1"/>
    <p:sldLayoutId id="2147487071" r:id="rId2"/>
  </p:sldLayoutIdLst>
  <p:hf hdr="0" dt="0"/>
  <p:txStyles>
    <p:titleStyle>
      <a:lvl1pPr algn="l" defTabSz="956533" rtl="0" eaLnBrk="0" fontAlgn="base" hangingPunct="0">
        <a:lnSpc>
          <a:spcPts val="3196"/>
        </a:lnSpc>
        <a:spcBef>
          <a:spcPct val="0"/>
        </a:spcBef>
        <a:spcAft>
          <a:spcPct val="0"/>
        </a:spcAft>
        <a:defRPr sz="2400" b="1" kern="1200">
          <a:solidFill>
            <a:schemeClr val="tx2"/>
          </a:solidFill>
          <a:latin typeface="+mj-lt"/>
          <a:ea typeface="+mj-ea"/>
          <a:cs typeface="+mj-cs"/>
        </a:defRPr>
      </a:lvl1pPr>
      <a:lvl2pPr algn="l" defTabSz="956533" rtl="0" eaLnBrk="0" fontAlgn="base" hangingPunct="0">
        <a:lnSpc>
          <a:spcPts val="3196"/>
        </a:lnSpc>
        <a:spcBef>
          <a:spcPct val="0"/>
        </a:spcBef>
        <a:spcAft>
          <a:spcPct val="0"/>
        </a:spcAft>
        <a:defRPr sz="2400" b="1">
          <a:solidFill>
            <a:schemeClr val="tx2"/>
          </a:solidFill>
          <a:latin typeface="Arial" charset="0"/>
        </a:defRPr>
      </a:lvl2pPr>
      <a:lvl3pPr algn="l" defTabSz="956533" rtl="0" eaLnBrk="0" fontAlgn="base" hangingPunct="0">
        <a:lnSpc>
          <a:spcPts val="3196"/>
        </a:lnSpc>
        <a:spcBef>
          <a:spcPct val="0"/>
        </a:spcBef>
        <a:spcAft>
          <a:spcPct val="0"/>
        </a:spcAft>
        <a:defRPr sz="2400" b="1">
          <a:solidFill>
            <a:schemeClr val="tx2"/>
          </a:solidFill>
          <a:latin typeface="Arial" charset="0"/>
        </a:defRPr>
      </a:lvl3pPr>
      <a:lvl4pPr algn="l" defTabSz="956533" rtl="0" eaLnBrk="0" fontAlgn="base" hangingPunct="0">
        <a:lnSpc>
          <a:spcPts val="3196"/>
        </a:lnSpc>
        <a:spcBef>
          <a:spcPct val="0"/>
        </a:spcBef>
        <a:spcAft>
          <a:spcPct val="0"/>
        </a:spcAft>
        <a:defRPr sz="2400" b="1">
          <a:solidFill>
            <a:schemeClr val="tx2"/>
          </a:solidFill>
          <a:latin typeface="Arial" charset="0"/>
        </a:defRPr>
      </a:lvl4pPr>
      <a:lvl5pPr algn="l" defTabSz="956533" rtl="0" eaLnBrk="0" fontAlgn="base" hangingPunct="0">
        <a:lnSpc>
          <a:spcPts val="3196"/>
        </a:lnSpc>
        <a:spcBef>
          <a:spcPct val="0"/>
        </a:spcBef>
        <a:spcAft>
          <a:spcPct val="0"/>
        </a:spcAft>
        <a:defRPr sz="2400" b="1">
          <a:solidFill>
            <a:schemeClr val="tx2"/>
          </a:solidFill>
          <a:latin typeface="Arial" charset="0"/>
        </a:defRPr>
      </a:lvl5pPr>
      <a:lvl6pPr marL="429699" algn="l" rtl="0" fontAlgn="base">
        <a:spcBef>
          <a:spcPct val="0"/>
        </a:spcBef>
        <a:spcAft>
          <a:spcPct val="0"/>
        </a:spcAft>
        <a:defRPr sz="2400" b="1">
          <a:solidFill>
            <a:schemeClr val="accent1"/>
          </a:solidFill>
          <a:latin typeface="Arial" charset="0"/>
        </a:defRPr>
      </a:lvl6pPr>
      <a:lvl7pPr marL="859399" algn="l" rtl="0" fontAlgn="base">
        <a:spcBef>
          <a:spcPct val="0"/>
        </a:spcBef>
        <a:spcAft>
          <a:spcPct val="0"/>
        </a:spcAft>
        <a:defRPr sz="2400" b="1">
          <a:solidFill>
            <a:schemeClr val="accent1"/>
          </a:solidFill>
          <a:latin typeface="Arial" charset="0"/>
        </a:defRPr>
      </a:lvl7pPr>
      <a:lvl8pPr marL="1289098" algn="l" rtl="0" fontAlgn="base">
        <a:spcBef>
          <a:spcPct val="0"/>
        </a:spcBef>
        <a:spcAft>
          <a:spcPct val="0"/>
        </a:spcAft>
        <a:defRPr sz="2400" b="1">
          <a:solidFill>
            <a:schemeClr val="accent1"/>
          </a:solidFill>
          <a:latin typeface="Arial" charset="0"/>
        </a:defRPr>
      </a:lvl8pPr>
      <a:lvl9pPr marL="1718796" algn="l" rtl="0" fontAlgn="base">
        <a:spcBef>
          <a:spcPct val="0"/>
        </a:spcBef>
        <a:spcAft>
          <a:spcPct val="0"/>
        </a:spcAft>
        <a:defRPr sz="2400" b="1">
          <a:solidFill>
            <a:schemeClr val="accent1"/>
          </a:solidFill>
          <a:latin typeface="Arial" charset="0"/>
        </a:defRPr>
      </a:lvl9pPr>
    </p:titleStyle>
    <p:bodyStyle>
      <a:lvl1pPr marL="358140" indent="-358140" algn="l" defTabSz="956533" rtl="0" eaLnBrk="0" fontAlgn="base" hangingPunct="0">
        <a:spcBef>
          <a:spcPct val="0"/>
        </a:spcBef>
        <a:spcAft>
          <a:spcPts val="282"/>
        </a:spcAft>
        <a:buFont typeface="Arial" pitchFamily="34" charset="0"/>
        <a:defRPr lang="en-US" sz="2400" kern="1200" dirty="0">
          <a:solidFill>
            <a:schemeClr val="tx2"/>
          </a:solidFill>
          <a:latin typeface="+mn-lt"/>
          <a:ea typeface="+mn-ea"/>
          <a:cs typeface="+mn-cs"/>
        </a:defRPr>
      </a:lvl1pPr>
      <a:lvl2pPr marL="189516" indent="-189516" algn="l" defTabSz="956533" rtl="0" eaLnBrk="0" fontAlgn="base" hangingPunct="0">
        <a:spcBef>
          <a:spcPct val="0"/>
        </a:spcBef>
        <a:spcAft>
          <a:spcPts val="282"/>
        </a:spcAft>
        <a:buFont typeface="Arial" pitchFamily="34" charset="0"/>
        <a:buChar char="•"/>
        <a:defRPr lang="en-US" sz="2400" kern="1200" dirty="0">
          <a:solidFill>
            <a:schemeClr val="tx2"/>
          </a:solidFill>
          <a:latin typeface="+mn-lt"/>
          <a:ea typeface="+mj-ea"/>
          <a:cs typeface="+mj-cs"/>
        </a:defRPr>
      </a:lvl2pPr>
      <a:lvl3pPr marL="373063" indent="-182055" algn="l" defTabSz="956533" rtl="0" eaLnBrk="0" fontAlgn="base" hangingPunct="0">
        <a:spcBef>
          <a:spcPct val="0"/>
        </a:spcBef>
        <a:spcAft>
          <a:spcPts val="282"/>
        </a:spcAft>
        <a:buFont typeface="Arial" pitchFamily="34" charset="0"/>
        <a:buChar char="‒"/>
        <a:defRPr lang="en-US" sz="2400" kern="1200" dirty="0">
          <a:solidFill>
            <a:schemeClr val="tx2"/>
          </a:solidFill>
          <a:latin typeface="+mn-lt"/>
          <a:ea typeface="+mj-ea"/>
          <a:cs typeface="+mj-cs"/>
        </a:defRPr>
      </a:lvl3pPr>
      <a:lvl4pPr marL="564071" indent="-189516" algn="l" defTabSz="956533" rtl="0" eaLnBrk="0" fontAlgn="base" hangingPunct="0">
        <a:spcBef>
          <a:spcPct val="0"/>
        </a:spcBef>
        <a:spcAft>
          <a:spcPts val="564"/>
        </a:spcAft>
        <a:buFont typeface="Arial" pitchFamily="34" charset="0"/>
        <a:buChar char="•"/>
        <a:defRPr lang="en-US" sz="1900" kern="1200" dirty="0">
          <a:solidFill>
            <a:schemeClr val="tx2"/>
          </a:solidFill>
          <a:latin typeface="+mn-lt"/>
          <a:ea typeface="+mj-ea"/>
          <a:cs typeface="+mj-cs"/>
        </a:defRPr>
      </a:lvl4pPr>
      <a:lvl5pPr marL="744633" indent="-179070" algn="l" defTabSz="956533" rtl="0" eaLnBrk="0" fontAlgn="base" hangingPunct="0">
        <a:spcBef>
          <a:spcPct val="0"/>
        </a:spcBef>
        <a:spcAft>
          <a:spcPts val="564"/>
        </a:spcAft>
        <a:buFont typeface="Arial" pitchFamily="34" charset="0"/>
        <a:buChar char="‒"/>
        <a:defRPr lang="en-GB" sz="1900" kern="1200" dirty="0">
          <a:solidFill>
            <a:schemeClr val="tx2"/>
          </a:solidFill>
          <a:latin typeface="+mn-lt"/>
          <a:ea typeface="+mj-ea"/>
          <a:cs typeface="+mj-cs"/>
        </a:defRPr>
      </a:lvl5pPr>
      <a:lvl6pPr marL="841494" indent="-171582" algn="l" defTabSz="859399" rtl="0" eaLnBrk="1" latinLnBrk="0" hangingPunct="1">
        <a:spcBef>
          <a:spcPts val="0"/>
        </a:spcBef>
        <a:spcAft>
          <a:spcPts val="282"/>
        </a:spcAft>
        <a:buFont typeface="Arial" pitchFamily="34" charset="0"/>
        <a:buChar char="•"/>
        <a:defRPr sz="1500" kern="1200" baseline="0">
          <a:solidFill>
            <a:schemeClr val="accent1"/>
          </a:solidFill>
          <a:latin typeface="+mn-lt"/>
          <a:ea typeface="+mn-ea"/>
          <a:cs typeface="+mn-cs"/>
        </a:defRPr>
      </a:lvl6pPr>
      <a:lvl7pPr marL="1014566" indent="-173073" algn="l" defTabSz="859399"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7pPr>
      <a:lvl8pPr marL="1177197" indent="-162630" algn="l" defTabSz="859399"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8pPr>
      <a:lvl9pPr marL="1348778" indent="-171582" algn="l" defTabSz="859399"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59399" rtl="0" eaLnBrk="1" latinLnBrk="0" hangingPunct="1">
        <a:defRPr sz="1700" kern="1200">
          <a:solidFill>
            <a:schemeClr val="tx1"/>
          </a:solidFill>
          <a:latin typeface="+mn-lt"/>
          <a:ea typeface="+mn-ea"/>
          <a:cs typeface="+mn-cs"/>
        </a:defRPr>
      </a:lvl1pPr>
      <a:lvl2pPr marL="429699" algn="l" defTabSz="859399" rtl="0" eaLnBrk="1" latinLnBrk="0" hangingPunct="1">
        <a:defRPr sz="1700" kern="1200">
          <a:solidFill>
            <a:schemeClr val="tx1"/>
          </a:solidFill>
          <a:latin typeface="+mn-lt"/>
          <a:ea typeface="+mn-ea"/>
          <a:cs typeface="+mn-cs"/>
        </a:defRPr>
      </a:lvl2pPr>
      <a:lvl3pPr marL="859399" algn="l" defTabSz="859399" rtl="0" eaLnBrk="1" latinLnBrk="0" hangingPunct="1">
        <a:defRPr sz="1700" kern="1200">
          <a:solidFill>
            <a:schemeClr val="tx1"/>
          </a:solidFill>
          <a:latin typeface="+mn-lt"/>
          <a:ea typeface="+mn-ea"/>
          <a:cs typeface="+mn-cs"/>
        </a:defRPr>
      </a:lvl3pPr>
      <a:lvl4pPr marL="1289098" algn="l" defTabSz="859399" rtl="0" eaLnBrk="1" latinLnBrk="0" hangingPunct="1">
        <a:defRPr sz="1700" kern="1200">
          <a:solidFill>
            <a:schemeClr val="tx1"/>
          </a:solidFill>
          <a:latin typeface="+mn-lt"/>
          <a:ea typeface="+mn-ea"/>
          <a:cs typeface="+mn-cs"/>
        </a:defRPr>
      </a:lvl4pPr>
      <a:lvl5pPr marL="1718796" algn="l" defTabSz="859399" rtl="0" eaLnBrk="1" latinLnBrk="0" hangingPunct="1">
        <a:defRPr sz="1700" kern="1200">
          <a:solidFill>
            <a:schemeClr val="tx1"/>
          </a:solidFill>
          <a:latin typeface="+mn-lt"/>
          <a:ea typeface="+mn-ea"/>
          <a:cs typeface="+mn-cs"/>
        </a:defRPr>
      </a:lvl5pPr>
      <a:lvl6pPr marL="2148495" algn="l" defTabSz="859399" rtl="0" eaLnBrk="1" latinLnBrk="0" hangingPunct="1">
        <a:defRPr sz="1700" kern="1200">
          <a:solidFill>
            <a:schemeClr val="tx1"/>
          </a:solidFill>
          <a:latin typeface="+mn-lt"/>
          <a:ea typeface="+mn-ea"/>
          <a:cs typeface="+mn-cs"/>
        </a:defRPr>
      </a:lvl6pPr>
      <a:lvl7pPr marL="2578194" algn="l" defTabSz="859399" rtl="0" eaLnBrk="1" latinLnBrk="0" hangingPunct="1">
        <a:defRPr sz="1700" kern="1200">
          <a:solidFill>
            <a:schemeClr val="tx1"/>
          </a:solidFill>
          <a:latin typeface="+mn-lt"/>
          <a:ea typeface="+mn-ea"/>
          <a:cs typeface="+mn-cs"/>
        </a:defRPr>
      </a:lvl7pPr>
      <a:lvl8pPr marL="3007894" algn="l" defTabSz="859399" rtl="0" eaLnBrk="1" latinLnBrk="0" hangingPunct="1">
        <a:defRPr sz="1700" kern="1200">
          <a:solidFill>
            <a:schemeClr val="tx1"/>
          </a:solidFill>
          <a:latin typeface="+mn-lt"/>
          <a:ea typeface="+mn-ea"/>
          <a:cs typeface="+mn-cs"/>
        </a:defRPr>
      </a:lvl8pPr>
      <a:lvl9pPr marL="3437593" algn="l" defTabSz="859399"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it/url?url=http://effemagazine.finanza.com/2014/10/13/bond-dintorni-italia-downgradata-prepararsi-cosi-treasury-usa-a-rischio-attenti-i-piu-alti-rendimenti-in-rand-e-confronti-diretti-fra-le-nuove-emissioni-della-settimana/&amp;rct=j&amp;frm=1&amp;q=&amp;esrc=s&amp;sa=U&amp;ei=k8XhVN7cO4LYPJe3gOAC&amp;ved=0CCQQ9QEwBjj0Aw&amp;sig2=SPrNQ-srM4uH3NUamumpkA&amp;usg=AFQjCNF4qZN7MbX1EG--jIrVFLK6zoVFR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it/url?url=https://cirullo.it/2014/05/privacy-trasparenza-line-della-pa-le-linee-guida-del-garante-privacy/&amp;rct=j&amp;frm=1&amp;q=&amp;esrc=s&amp;sa=U&amp;ei=UW2tVMa2MYPEPL_ygNAF&amp;ved=0CC4Q9QEwDDhk&amp;usg=AFQjCNGhKawq6Xaei4KgRf_7cQgJKgu65g" TargetMode="External"/><Relationship Id="rId2" Type="http://schemas.openxmlformats.org/officeDocument/2006/relationships/hyperlink" Target="http://www.beniculturali.it/" TargetMode="Externa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742" y="312299"/>
            <a:ext cx="5810734" cy="6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utoShape 2" descr="data:image/png;base64,iVBORw0KGgoAAAANSUhEUgAABAAAAAMACAYAAAC6uhUNAAAgAElEQVR4Xuzdd3xVxbbA8QVphJBASEjoTXpXehMBEfHau17Ls1IEpYMIiCC9WwARe+/1KogCgvQivZcACRACJISEkvo+a3Afdw7nJCcQIHB+8899JLvNd+/4ebNmzZoCmZmZmUJDAAEEEEAAAQQQQAABBBBAAIGrWqAAAYCr+v3SOQQQQAABBBBAAAEEEEAAAQSMAAEAPgQ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IAAAggggAACCCCAAAEAvgEEEEAAAQQQQAABBBBAAAEEvECAAIAXvGS6iAACCCCAAAIIIIAAAggggAABAL4BBBBAAAEEEEAAAQQQQAABBLxAgACAF7xkuogAAggggAACCCCAAAIIIIAAAQC+AQQQQAABBBBAAAEEEEAAAQS8QIAAgBe8ZLqIAAIIIPCvQGZmpuz96y9Z9dZbkhgTI2FVq0rzF16QiNq1z5spIy1Ndv72m6z98ENJjouT8GrVpFX//hJaqdJ5X5MTEUAAAQQQQACBvBYgAJDXolwPAQQQQCDfCuhAfdXMmbLpm28kMyPD8ZzBpUtLp4kTpUjJkrl+9tSTJ2XZa6/JjjlzspyrgYUOo0dL4bCwXF+TExBAAAEEEEAAgYshQADgYqhyTQQQQACBfCmw5YcfzGDdPvi3HrTRs89KvYceytVza0Bh5YwZJqDgqrUbNkwqtmmTq2tyMAIIIIAAAgggcLEECABcLFmuiwACCCCQrwSO798vc/r2laTDh81zFSpWTDJSUyUlOdn8u9INN8j1gwaJj5+fx8+9f+lSmf/KK5J25ow5R2f7U5KSHP/WgIIGFmgIIIAAAggggEB+ECAAkB/eAs+AAAIIIHBxBTIzZdU778j6Tz4x99G1+TeNGSNxW7bIvGHDzM/Ca9SQjuPGSUBwsEfPcvr4cZk7cKDEbd1qji9Zv760HzFCtnz/vax5913zsxq33y4tevXy6HochAACCCCAAAIIXGwBAgAXW5jrI4AAAghcdoGkQ4fk1z595MSBA+ZZrHT/Q+vXy5x+/SQ9JUWKli8vt0yZIoGhoR497/ZffpG/xo83xxYoWFBuGDLEZBFs/vZbWfb66wQAPFLkIAQQQAABBBC4lAIEAC6lNvdCAAEEELgsAvZBuabpd5o0yQz4j+3aJbP79BGdzc9NAMB59l8L/mn2gC4rsN+rWY8eUuvuuy9Ln7kpAggggAACCCDgLEAAgG8CAQQQQOCqFtAq/b8PHiwH//7b9LNi69bSZvBg8fH3l5iVK2VO//7m52UaNZJ2w4eLX2Bgjh57Fy0ySwesYoJ1H3xQGv+z1n/xpEmy7eefzTV0F4ByzZrleD0OQAABBBBAAAEELoUAAYBLocw9EEAAAQQum8CRbdtkdt++pjifNvus/P5ly2Tuiy+an2v6ft2HHpIV06ZJ7IYNJhBQ8847pf6jj4pvQIDj+TPS02XJpEmiSwC0aSCh4/jxUrJePVNQ8PdBg0SXFgRFRMjNEybI8X37ZMX06ZIYE2OKBDZ86impevPNIgUKXDaT3N5Y7f7+4APZ9tNPov0vfd110vyFF0S3T6QhgAACCCCAwJUjQADgynlXPCkCCCCAwHkI2FPy7YN1vdTajz5yFOyr/p//mIwAa5cA/b2u7b/+xRflmhtvdNw5KTZWfu3VS04cPGh+Zk//twcbNNOg2q23yryhQx27Aujx/kWKmMBAePXq59GbS3+K1kdYOGaM7Jk/P8vNr2nfXloNGJCrXRMu/dNzRwQQQAABBBCwCxAA4HtAAAEEELhqBdJTU2XhqFGyZ8EC08eiZctKpylTzEy88++ue+IJWfPee+dYOK/jj/rzT8fOAXpwzTvuMLPh2lbOnCkbPv/cBA7aDRsmyXFxjoKA1oX1d5oxoLPoV0I7FR8vv/TsaTIZ7K1s06amj76FCl0J3eAZEUAAAQQQQEAnNzIzMzORQAABBBBA4GoUOHn0qPyqg9foaNO98i1ayA1Dh5qU/lPHjsmvvXtLwt69Jl2/WffusmjcOMdSAT1ej7t54kSJqF3bnO+c/q8/az1woFTt2DFLQcESNWpIhzFjRJcYLBozJgutBiE6TpwoRSIirghy5xoK1kM3ePRRue7JJ6+IPvCQCCCAAAIIIHBWgAAAXwICCCCAwFUrELdli1n/r4NYbfUeeshsAahNiwL+NnCg2QJQ0/V1IL9z7lyzJOBMYqKElCkjTbp2NUEDa73+6YQEEzSI37PHXKNQ0aImQFC0XDlHmrwGDdq+/LKUa97cpP7rMoPNX39tMg7Cq1WTln36SPEqVa4o88ObNsnSqVPl6I4d4h8U5LI2whXVIR4WAQQQQAABLxUgAOClL55uI4AAAt4gsGPOnCwz8NZsvWRmOtL11aFVv35S7ZZbciRxDiiE16ghN40eLbv++MMUD9RdAWrfc4807tJFCvr65ng9DkAAAQQQQAABBC6lAAGAS6nNvRBAAAEELqnAqpkzZf1nn5l72gsAaqG/OX36mKUBwaVKSafJk6VIZGSOz7b1hx9kyZQpjuMqtW0roZUqyd/vv28G/5ot0Oall8SvcOEcr8UBCCCAAAIIIIDApRYgAHCpxbkfAggggMAlEXAu8hcYGio3T5okoRUrmi38/ho/3jyHzvy36N1bCvr4ZP9cmZmyeNIk2fbzzy6P05T/NoMGmSr/NAQQQAABBBBAID8KEADIj2+FZ0IAAQTySED3b9c96Hf+9pu5YoPHHhMt3pZd0/XyO2bPlq0//ijH9+83h+ra9SbduklknTpZ9q+3r3HXAnlaFb58y5bmHL3Oxq++Et2GT//vap06mWs4qsZnZsrhzZtl1dtvS+yGDRJUooS06t8/S3X8EwcOyOKJE+Xg2rWmEF/7ESPMGnTtz9oPPxTdks/VWn29/5kTJ2RO//5yZOtW8zxFy5eXW6ZMMYX9fh882NQA0MH6TWPHSkStWuYZNSgQtXChFCpWTG4cOVK0mJ8WEvxr3DiJWbXKzPKfTwsICZEmXbpI1ZtvzuJnXcvZ3MfPzzg27tzZFCh01bR2wb7Fi2Xjl1/K0Z07Tb9uHDVKStarl+VwfS+rZ80yx3n6/GrsuFZmpmz96SezxEGv1fCpp6TuAw+c0w+tKXxg9WrZ+MUX5n3qt6GOldu1k3oPP2x2XjinZWbKviVLzE4J+i5r3HabNHvhBUcwRjM0Vr/9tjlGsyqaPvecVLnpJpfXUYP1n35qtnJMSU4230mNO++U+g8/TEbG+Xy0nIMAAgggcFUKEAC4Kl8rnUIAAQREdJ37qnfekfWffOLgcN7SztlJB25/vvqqaIq8c7MXt7N+Z59J1591HDdOyjRuLEmHDsn8V16RuH8G3/o7HcDdPGGClKhZUzLS0kxgQAf/+n9bzV6lP+30abPdXvTy5ebXWnBPB+UanHCehdet9Zo9/7zZks9qzjsAlGnUSNoNH24CAvbif20GDzbLA5z70qJnT6lxxx1iX0ZwId+Vu23zjmzbJvOGDnVpHla1qnQYPfqcwfOxnTvlz9GjJX737iyPVLphQxOs0f5osKFIyZJmYP1rr15y4uDBXD2+VvjXYJFu/6eFD9VTm/0dWRfUQNPS116TXXPnuryHDv61H9ofe3O+do3bb5cWvXqZb3f7r7/KstdeM4EEq2nNBf3GAoKDHT/T36+cPt0EKVwFOFiWkavXzsEIIIAAAle5AAGAq/wF0z0EEPBeAfs6d1UILl1aOun2cyVLukTRCu9zX3zRMdBzdZB9AOacYq8z1Xp9n4AAmTtokOgg1bnp4K3UtdeaQfWmb745Z8BmHySnnjplBsY6865NZ9F1pl631nPVnLfXO7Zrl8zu00dOHz9uDtdrtx4wQBaNHWuCCjpIvmnMGPM8zn3RgELH8eNNNsLFDAB4Yu4oXPhPp9VDgzRWv9x94dZg2r7dYW7+Gpp26ya177tPnAsp1rr7btFAktU0e+HPkSPNLH12TXc+6DBqlMn0sJrLIo033SSbv/tOlr/55jnfh5XFocs5tGnwaOWMGeZbyq45G+bGgWMRQAABBBC4mgQIAFxNb5O+IIAAAjYB5xnt6rfeKi1793aZgq6zuzr41wGp1TSFWgdayXFxjllYa9u74tdcc87Mss6w3zB0qKx55x3Z8sMP57wL61yTHTB8uNl+z7lVuuEGuX7QINEUeOcMAPuxhcPDTZq4Ppt91leXIFRs08Yc6lyxX/uvs8GaVaD31gJ+1w8caAIBzoNke70AXYaw4csvJWbFiiyz6JoRYQazBQq4/O40gHHyyBHH7zR1XZc4WLUGdAA/d+DALFkSek3tm55nzXw7ZsVFzPtxFaTRVHvddcB+P8dAPTNToleskA1ffJHl9/pg2m9Nl3duWidBsy20QKJu/2d/n1ZmhDknM1M2ffutLH/jjSyX0D6knTp1zrV1C0bdilGbLifQpRXW8hQN8GgAKS0lRX4bMEA0q8C5OWcA6HNploD1DWjgRt+JXttuYTfkPxIIIIAAAgh4swABAG9++/QdAQSuWgFd//7HkCFyaN06Rx+tlG5XndZ0fF2HbTV7QTsdPOqgUwdZumZe0/jDq1eXA2vWyJx+/RyDLx1wavr/vJdfdjm419nbNi++KIvGjZP4PXtc2ttnl10FAHSA1/Dpp6XOffeZ87U+gC4JsJoOLnWQqU3XgmsNAKtVbN1aTicmGhP72n/9vavt/ZxTzZ1nq50H9M4d2vTVV7J82jS3/s4BGp0hv3HECJOhsea990yNA23W4FU9Frz6qln3bzUN0jTv1cuss9/2449ZdijIMlB3erhT8fGy4bPPzEy7fQmGXq/WPfeYNf66ZEODA78PGiSH1q83V7DvpKD/ds4y0fejdR70PS6dMsXUkbA3+wD+dEKCWVpgfQu6m4Iu0Vg8YUKW79Z+vj1ApAN8XcqhmR7aNHhyw5AhJsijwRP78pGqnTqZrR4LuAnWXLX/IaBjCCCAAAIIOAkQAOCTQAABBK5Cgb2LFpkBkH12XGftNeVdZ2ftzXmQZx/k63E6+NOBvs6aW2n+IWXLivOWeE27dzeDUy2up4M5Hajr7KyuQddWrlkzCa1c2RRq04Fi4y5dJH7XLpNibjV7qrarAEDte+4x5+lstzbnwIV9ptc5AGDvsw5QdaBqzcZ7Mrh3HtA7gg1azHDLFjlz/LiUuu46MxB1XlKg97ZnJ2javFWIUH+nHjp41QGu88y4VbfB+Z1mqcngtEOB80Dd6rsW6ts9b54snTw5y+y8DvzrP/KICTbYtzBMjI6WX/v0keR/akI4b5no7KZBFqumgqulE1YWiAaDDq1da+pEWBkI2nddjqEZB/rd1rrrLlNEUIMhVrMHeKL+/NN841azv1MNACwYPtyxLMF+3lX4506XEEAAAQQQ8FiAAIDHVByIAAIIXBkCzoNL+1M7D6D1d/FRUTK7d2/RWWFt9nX4OujXWXYrTds+wNOMAR2Aa9MBZ+1775VNX39tZll1JlcDDr/27ClayV2bnquzvfpvLdanAQO9hjVLbC8SqMc7BwCsFHGdKbeacwAguwwA6xxXtRCcB6vW+ne73ZLJk7PMaFsDc3utAWvW3XkHAue+OZsXq1BBOk2aJIHFi2fpt/Ws+nNd9x+1aNG/g+H//lcaPfWUWYLgHMSxB2qsE1wVy9PAg2YyaFBFB+fOzR780d9ZhRT9AgNN+r/ztoj2AI6rIFR2f0FVO3aUhL17zZKIsk2aSNuXXzbZHfbMFHsQxf79aT+0yKCep23/0qUmuKB9ttd6uDL+gnlKBBBAAAEELp4AAYCLZ8uVEUAAgcsisGfBAlkwYoTLiuiuquU7z5Rbs+g6ULenY9vT5p1nqXWAqwNIrTRvra3XLQTtRfi0Ov2R7dulSESEdJwwwazVtqdpaxG/TlOmOCreu9oF4OaJE01gwTQXA1B72rurDADtv6aCm+34/mnOfdEf62BSMxY8OcY+SLbsnGfOnfvm/GzOOwRonQQdDIdVq2bqMDhfT6vqa8BAZ9K1Of9etwLUbfx0Zl+bq2J5+r603kLZxo3d1jFwnmW315Fwfj/OWQeuahxk9wehdQcS9u0z9R90a8aS9euLPehiDwC5+zY0M0V3iPj7vfccmQX6rlv26ePIGrksf5TcFAEEEEAAgXwiQAAgn7wIHgMBBBDICwEdOGrKthau0wGZppXv+PXXLBXadfCo69s1HV+b82A0onZtk+6vM9vWEgIdSOpgsXzz5mawqAMwTWHXfd/tzT7b6jx7bB1X75+Z65PHjmXJEMgyu/xPBoD2JW7zZnOqvQCh/junWXa9/+y+fSUjNdXxiPbCf9YPzWDy5ZdNoTxtrjINtCDdT926iQY1rGZteWjPALACAM41BZwH+M6p8zkVqXN+R85WzvUYnOsTZLt8IJsPb8Pnn8vKt95yHGHPjHCZoTFp0r8BGhHzDWkNAVfbSjrfVr8d/e6sLBMNzNh3gbDvAOB8b/0+NVii34p928AKrVqZnR80eEVDAAEEEEAAARECAHwFCCCAwFUioIOnhWPGyJ75802PrMGuzg5rMTxrH3f9XbVbbpEWvXubNfC6rZ4W+XPVdK39NTfeaNbza+DAahpo+LFrV9FCbvZmn3l2nj3W4+wz17pNoA7wzyQmmks4D4J3z58vf2omQ2am+b1zAECf215wUNeP3/jqq4417OqgRfOsIEaRyEjpNHmyqWxvb6fj4+X7Z55x+Divc9dMg41ffikrdCD8z7PYgwSuAgDusiqs+5rrTZ/ueIY5D74AACAASURBVAwtXKc7KOi6flfNuf5Atf/8R1r17es4dO1HH8mad991/Nu+FELrEej7tQdrcipgqBfSgfRPWqchKspxXXsKvg7C9buK3bDB/F5n7jWzQ78BR8vMzLKLgH5POijX7+BUQoLs/uOPLN21B5D0e7UvIbEHUfTeutWk1ptw1fRdN3nuOXMvXZKiAZIt330nzXv2zPIdXyV/+nQDAQQQQAABjwUIAHhMxYEIIIBAPhbIzMyyd3qWWf7MTFn36aeyetYsRweslHRdW65buFlr+fUATZOPqFVLatxxh6kHEBAcnKXjmpquSwys6uv2X9p3GnBen6/H2WsIOA+SrTX1etwJDTB07uwIDujP7AEAV7scaGq/Bja06XZ5WiFet7mz2jkDe/2F2nzyiax+551/bcqVk1umTjWp9/r77b/+KsumTjXb01nN/ixaO+EXrXWwb58jiJFdAEBrNGhRxcP/ZDboNfV9dJw40SyPcG46ENfjrYG2/t4eAHBV88FuaTIx+vY1hQmtllPGgQ6+l0yalCVzRM+1sh4sY+233t9q9vvqzzRApEECa3tJexV/V9+HfZcAe2BFr2V/Zl1e8P1TT2UJamlQpkrHjlKlQwfROhFWxf8jW7eabBV9Tx3Hj5fS112Xj/+QeTQEEEAAAQQurgABgIvry9URQACBSyJgL3rmap27c0q6DmA7jBljqvZrVX77bgH6wFpRvXHnzmYZgdU0jXvDp5/Ktv/9L8vWcdbvnQvdOc9K63H2InHOA0AreKDZBbP79TPr2u3NUUG+XDmTlm4PWpSoUcP0p1BIiBxcu1b+HDkyy+DQuo4WHqx9991mGYNmTGjRQh382/vv6EeNGqJZCLpXvT2tXK/lLgBgzeTH6qDbaQtCrY6v91w0dqzs/euvc74LXV/fpGtXRwaDZj7odZa+9prE796d5XjHbHhAQJbAj6Of3bpJ7fvuE82y0DoLiTExWc7XAFGbl16SUg0aZFn/r4GV7f/7n6z7+OMsuwRYJ1vvSN/NH0OHnrOdo+7+cOPIkSbLQvtqf0/6XWoGQYXWrc3lXAUAsiviaGUtpJw4IQtHj3Ys2bCeTe/dfvhw0ToApmVmSvTKlbJw1CjRgIHz93lJ/jC5CQIIIIAAAvlMgABAPnshPA4CCCCQWwHntfBa6b/hM8/Ixi++MIN7XUut26npbLg10NVUbN9ChUTXtrtruq5aMwS0pZ46Jbrvepame6r/kxKvP7fP3uq/navm64z6zZMmiRZ7czUA1PR33aJQ7+M84NbjdYa38bPPys65c8/ZJ177p5kKzs8ZXKaMnDx82DH7rYNQLT6ogQ31sLagczbQ6+nzJMfFOcz0+mqtzV0AwBqYawaDfWcF677q7bink59e126e3fPpsWqlSzjsz2j1Q59d353+TgsAumt6DVPR38071ll0awmGHuPqHem3ZL+HHqPGZ5KSsiwR0aJ+7UeMcGSUOG8j6VxE0DmLQu+juxvodovuDK1j1MX5W3AEiVzsdpDbvzmORwABBBBA4EoVIABwpb45nhsBBBD4R8AeALBm7nUWXNd9O8/su0MLq1JF0tPSJMG23js7YB2ohlevbtZWW815XbnzDK9zZXotupebZ8ztCy9arpy0GTRI1rz/vkQvX57t6ZF162ZJsXc+WHcE0Flva0vDnAIA6q5p5+7WqGtAQGfod//+u8tMBef76/GFdUDvHIT558CwqlWlRK1aooNqVy0oPFx8AwOzFDHMyVMH03Xuv192zZ1rAgmumi5ZKN+ypclCyK5pxoHurKDPaTXnwoXOSzSca0Q4X18DDWWbNROtNZFT02N1W8FyWsSShgACCCCAgBcLEADw4pdP1xFA4OoR0LT5pNhYKVGzppnddp5dza6nmrau6+d1dnr+8OGO9druztGZ3JZ9+0rCnj0mvdwKMtjT+/Vc510A7Ond+ntdZ64BAGt9uPP9NGVbZ5Y1ldxV8wkIkMz0dJcz3KUbNpTW/fubGePsKtHrILfeww9LjVtvNSntuge9venAu8Ztt0ndBx+UOQMGmHX+2twFAOxr3O3LMuzX1OCJbkunx8Zu3Ch/vvpqtlXydSZfi9fpIHbB8OHnZC1Yg2s9zpWnDrrbDh1qajssGjfunOwJV7aRdeqYInolqleXVe+8I+s/+eScw6zrqvGqWbNk8zffuAw46XPpcgPntfe6pGROnz6OoIrdTm+mhf60iKMuU3FuGnjQJRVa+X/l9Omy9aef3Aa7PNnu8Or5LwE9QQABBBBAIHsBAgB8IQgggMBVKKDb1WnhN3fbr+kgVIMFdR54QHSwbBVM0wG3zlprlXqtG2ClWuvsbPlWraRqx45SXLcPLFDAFH/7a/x42bt4sVRo2dIEEXTQbjW9lq6v13X2ei/dklBTw+1NtytcPHGiWbevA9Ri5cubZ9ZgRK277pKY1asdg249T4/Rmf3a995rdifQ4MGKadPkyPbtpgq9zoLXue8+MzNs9ckKNmiVfJ0t1j5pir9uaVj34YdNAT7rGH3ePfPmmWUTmrGga961IKKuIf+1d2/HmvecigCaC2ZmmiJ6Wu1f1+CruRap04CDfUcFddwxe7apraABBnXTY3XAXP2220R3N9BAhTYNUKx++20TXNE0d53RbvTMMxJcurT5ffLhw8YzZtUqU8RQ368Wz7N2FzB1BTZskJ2zZ5v18dayDr2+brOnmQ6V27VzvGO9pgZg9Nk0CKBBm5AyZUSDOdd06OCoEaHX1V0GdNmJXl+XcOg3o++o5l13nS2o6NwyM83AXd+fLkVo98orWbYQ1MO1iKDWEdj1++9mgK/vXjNNat5557/fWmamKaio99asAn2/1neix6qhcyHLq/BPni4hgAACCCDgkQABAI+YOAgBBBC48gS0cNzyN980g0UdPBW/5hq59vHHpVyLFlkGx/mpZ+s/+0xWzZxpZth11njZG284AgBa5K3TpElm8H6pm/O+8x4FAC71Q3I/BBBAAAEEEEAgBwECAHwiCCCAAAL5QsBey0C3C2zSrVuWtHv7PvCX+oGdAwB6f2tLvPioKEfBP/s2iJf6GbkfAggggAACCCCQkwABgJyE+D0CCCCAwCUR0KUHvw0caFLOdTmBFhmc3aePSb/X5rxG/JI81D83SU9NNdvJ7VmwwHFbKwBg36++Rc+eUuOOOy7lo3EvBBBAAAEEEEDAYwECAB5TcSACCCCAwMUU0NR/XQJgpdfrvewBAF3L3qJXr4v5CNle23lbQ2uwb21Xp+vOO44ff06xu8v2wNwYAQQQQAABBBBwEiAAwCeBAAIIIHDZBbRw2++DBpl6BdZ2gTqzPqdfP8cuAM169BDd5vBytU1ffSXLp01z3L5pt25mKz9rxwWtht9p4kQJ+aeo4OV6Tu6LAAIIIIAAAgi4EyAAwLeBAAJXvUCmZMquI+vll60fyM4j6yQp5bhkZmZIoF+Q1IpsKvfU7S6lQipe9Q75uYP2NHod5Otg35pZt55b95HXKvV50eJPHZbZWz+UFfvnyvHTR833EOBbWCqH1Za763STKuH1z7nN/mXLzDZ7Vqt+663SondvWTZ1qmz54QdH4EIr+F9tbd3WkzJy2kE5FJcqfZ6KlNvbh+pGEDQEEEAAAQQQuMIECABcYS+Mx0UAgdwJRB/fKW8tHSQxibvNIM9V8/Pxlztrd5FONR+XAsKoJnfCeXO0bs83b9gwc7HWAwea7QY3f/utLHv9dfMz3V7w5gkTzHaCF9JOpyXLR6vHyPJ9cyQ9I83lpQoUKCgdqj4oDzToJQUL+DiOObZzp/zap4+cSUw0PwurWtXsVPDnyJFmO0LdGq/Rs89eyOPly3PXbDopPV/dJ0kn083zVSjtL9OHV5SSJfwczxs9/7AsHbJB0s9kSNm2EVLpltKyfsZOObb5uJyMOyMh5QtLaPVgCSgeILErjkpKYpo0GlBDyrWPlEX91knywVNy8yfNxDfQVxa/uE5qPlbJXK9UszDxL+onWz/eK82H15HtX+6X1OQ06fBuEzm2OVGWDt0gqSfSpGTTMIloFCqrxm411z22KVH2/nZIbph6nZxOSJEtH+yRIxuOS2ZGpgQW95eM9ExJPnRaKnYqJW2mXCv+If/2JV++BB4KAQQQQACBPBIgAJBHkFwGAQTyn8CiPT/IJ2vGyZm0Uzk+nE9BX3moQV9pX/X+HI/lgLwXsNb/2wf61s/0bkXLlpVOU6ZI4bCw8775oRNRMnVRLzl0Ym+O19AgQMdq/zVBAKvZdynQn+maf61XoEUKC/r6mvX/unzhamqJSenSZ/R+2bD9pAztXkYWrjghK9YnyYzhFaVapUKmq+mn02VR33VSt+s1UuyaIrJ6/FZJOZEm9XtUlUPLj0r6qXSpen95WTVmi5RoUEzit5+QMteXkB1f7Zc6na8R/yBfWTlqizQZWkvSktNlzcRtUq9bFcnMzJQ/n/9brp/cwJwTPe+wNBlcS1aO2WIG+StHbpG6Xa6RotcUMQP/ag+Wl7jVx2T/vMPSYlRd2fPzQfEv6itxaxKk0Ys1ZcP0nVK6VQkp3SrcXG/TrN3S/NW64uNf8Gp6ZfQFAQQQQACBbAUIAPCBIIDAVSnwx44v5bO1E9zO8rrqdGhghPS9YbqUDql0VZrk107ZK+wHhobKzZMmSdFy5eSvceNk52+/mccu36KF3DB0qPgGBJxXN2KO75SJC3tI/MlYj88vElBM+raZJhVCazjO0SKFGphwbpdzi0KPO3QeB/74R4IMf+OANKxTWCa9WF6mfhArvy85niUAoJc9sTdZVo3bKoHhAWbwHlDUTwr6F5RlL2+USreWlsIRhWTLh1FyOj5Ftn4cJdUeKC8tx9QX/2BfSdyTLBvf3iVNh9WRXd9GS9zaBGk5pp4JHmx+b4+0mXqdrJm4VYpVC5bwesXMwF2P3fZxlLlnm6nXSqX/lDa9WzlqsxStXESuubusLBm0Xmo/VVmKVgoyM/5LBm2Qa3tWk5BKQbL/j1g5uvG4NHih2nmocAoCCCCAAAJXrgABgCv33fHkCCDgRmD9wcUyY+lAOZWanGujNpXvlv9rPDjX53HC+QuknT5t0v+jly+XouXLyy1TpoiPv7+jKKBe+bonn5QGjz56Xjc5n8G/dSPn7yHp0CGzDODEgQOOZ9GsBK1PoEsCrqaWfDJDeo/eJyvXJ0u/Z0rKPR2Ly5DJ0bJ512mZOaKilIo4mzZ/eHW8HFx6ROp3rypH1ifIxpm7pfWE+mbQvXjAermuT3VJT82QPT/GSHpKhoTVLip7fj4gjQbWNKn3B5cdkcTdyVL1/nImYFCyWbhUva+c7P4xRtJOpkvNRyuYZQIaWDh1+IzErY2XQuEBcnxXkjQdUlusVTspSWmy/OWNUuvJShJUKlAWD1xnggwZKRkiBcUEAFpPaCABxfxk49u7Jah0IUfg4Gp6b/QFAQQQQACB7AQIAPB9IIDAVSVwIYM9hSgZXEEGtpslRQudf6r5VQV6CTpjT623AgCpyclmoJ18+LAJBpxven3i6WMyaWF32Ru/9bx64up70FoAi8aNEy1cGF6tmjTt3l0iatc+r+vn55N07X+3YVFSuFBBM+MfHOQjzw6JkuqVCsmo3mXF3/9svYxTR87IX/3XybFNx82/G/avKVXuKSunj6XIor5rzaBbB/q6NCDqfwek48fNzOD9rwHrpELHUlK+Q6TM77ba1AOofEcZWdjzbyl3Y6SEVAySyEbFpXitEMd1kmJOyW+PLZPiNUMk7VS6JEWfkgIFRfyK+EmtJyqZ4EDjQbXEt5CPLOzzt8RvOyEtXq1rAgbr39wpLUfXlc0fRMny4ZvMcoUO7zeVYlWK5OfXwLMhgAACCCCQpwIEAPKUk4shgMDlFEhNT5E3FvcRzQA43+bvU0i6t5wgdUu1ON9LcF4uBVJPnZJ5Q4dKzKpVjmJ/8Xv2yF/jx5srFatQQTpNmiSBxYvn6sq6+8Pnf0+UuTs+d1sAMqcLFvINkudbT5KaEY1zOvSq+/2sL+Nk2ieH5brahWXK4PImE2Dg+GgZ06+stG0WctX1lw4hgAACCCDgDQIEALzhLdNHBLxE4M/d35oK766qu2tRt9aV7pD7678gv279UH7Z+r7bQeED9XvKzTUe8xK1y9/NtDNnZMHw4bJvyRLzMAEhIZJ+5ozoz7XVffBBaazV9XO579zq6Hkyc9lLkpJ+9jrOTWf3n2s5Xg4n7ZeZywa7LBap382TjYdKq0q3X36oS/gEJ09nSL8x+2Xp30ny4K3F5bn/RprlABkZIhNfLCchRf7dHeESPha3QgABBBBAAIELFCAAcIGAnI4AAvlDQPd1Hze/i2ild1etRkQj6X39G6Jb/mla+Nj5z8iBxD0uj+1Q7WF5+Nq++aNjXvIUaz/6SNa8++45vS0SESEdJ0wwRQFz0/Qdj1/QRXQbSFct0C9IurecKLUim8iZtJMybkEX2X10o8tjn2g8RK6vfJfHt9fMgw9XjZL9CdulT5s3JdDP8xRzfe6ZywdL22vulYZl23l8z7w+cN+BFOk8JEpij6TKKy+UkcxMkfFvHzSZAA3rBOX17bgeAggggAACCFwiAQIAlwia2yCAwMUV+H7jDPlx8yyXs/oBvoEmrb9OyeaOh5i2ZICs3D/X5UM1LtdBurUYe3EfmKtnEYjfvVvm9O8vJ48edfxct9lr+txzUuuuu3I9+5/d96A30GyQJ5oMlQL/VJDL7nvIbQBgx5G1MmfbRxIaGCl31+2WqwDAT5tnmcBURJGycuD4bnm22UgTtNKWnp4p0z89LB//eFSGdCstQYV9ZOT0A6LF+rr9N8LM1Pv6nF2Xn5KSKd/NjZd3v46TuGNpUuOaQjL8hbJSpUKAHIlPkwHj9osO8meMqCglS/jJO1/Fyec/HzPHabX/7XtOS7dheyUwoIA890ikvP/tEfm/u8Plgf8UN4kY0YdS5PUPY2XRqiRJS8uUJvWDZGDnUlK25Nln9eQeaemZWZ4jtKiPvPZBrPyy4LjccWMxcz3NRJj8Xqz8PC9BbmgabIIRgYXObtunQYnl65Jk2seHTWHCHo9GyO3ti0lwER/j4PwMZSL9RJc1fPrTv/0sFnI2k2HvgRQT4FixLlmCCheUQV1KyY0ti5q+qt+bH8fKb38lmr7qPXo9UdIcR0MAAQQQQOBKEyAAcKW9MZ4XAQTOETiSfEDGzn9W9H9dNZ3l7XX9a+Jb8OzgRNunf0+Quds/dXm8Bgp05ja/t217Tssrr8fIzqgz0vfpknJfp7ODMx38vfftEfng2yNmQDe6b1mJDDtbsT0/t8ObNsnSqVPl6I4dElKmjDTp2tVs/5fb1H8dQE9Y0FU0K8RVc7W9X3bfg6cBAN1i8KM1Y6VYoXA5nXZSyodWl5ure7ZzwZqY+bJi31yTjeBT0EceaNBbFu3+QaqGN3DUo7Cn5depFig7956R02cyTBe1IN/rQytI47pBJiAw7PUY+WNJYpbut2pYRMb2LyeL1yRJ/7H7pXbVQPPvcTMPysKVJ8yxkeF+8taIirJ4zQkZ//Yhc11/34Jm0NvziUgzsN66+7S8MGKvGRjbm35rrw2pIOGhvvL7ksQc77E96rTjmCHPlZaXp8aIftPa9Fl7P1lShk6JkY07TpmfVSwbIG+PrChhxXxFgwdvfxEn73x1RDIyMrM8x5DupeWuDqHZPoNeQ4Mf15QPkJUbkk0gIiEx3XGdCqX9ZfrwipKYlC49R+6TQ3GpWe6huyI8dCuFQvPzf094NgQQQAAB1wIEAPgyEEDgihfIbrbXp4CPPNHkZWlZ8dYs/cxuwKfrvZ9qMixfu+zce1qeG/bvIMwauJWO9JMp78XKpz/9O5P+/GOR8n/3hOfr/uTVw2n6/XsrhsuiPT+4vWSjsu2lW8txjtl/PTA3AYAPVr0qpYIryf7jOyQ8qLTsi98m+49vl/vqvSA6kD+ZkmiCTbrs5IdNb0ndUi2ldEgl2XNsk1mSULdkS4lN2ieHTuyV0MAICQ4oJuWL1ZDo4ztkw8ElUti/iDSvcIusjp5vfv9C68kmi+DU6QwzUP1rdZIUCigovZ+MlPo1Ckuf0fvNjLxmATx9fwn58Y8EGf7GAQkr5mNmzAsUKCB9R++TEmF+MvPVimYW/Mtfjp2dLQ/ykc9+PiY+BUVS0zJNUOCNYRXkzY8Oy9ezjxnD9i1CZFiPMmbGW4NLgyZFy7yliaY4YPdHI+WV12LMDLo2vd/N1xeVUdMOyA9/JLi9x+svV5AZnx42z3Fr22JmVv+rX8/eT5urn1nFCIsU9nH0UY+9+6ZQubtjqLGJiU2VacMqSON6QTJ25kFzfQ0G6Ez/e98ccVxfMyE00KE2zw/fa4IMrRsHS9+nSsqo6QdMcEUDKpr58Ntfx6XFdUVMRoLaqt+9NxeXQV1L5dVny3UQQAABBBC4ZAIEAC4ZNTdCAIGLIZDTev6woFIyqN27UrxwpMcBgPxeA0BnP19984AZjLzweKSZkZ2/PFGmDasomZmZ0mP4PqlVpZA8cke42bddK7a/3KO0+PyTHn4x3kN+ueb+hB1m7f+JM/EuH8nfJ0C6tRgn9Uu39uh70IF8l+ajpWHZtub45JTjMmPpILNNZHBAqOw+tkl8C/pJYf9giSxSTuJPxUrM8d3m2GMnD0nH6o/KnG0fixYTrF7iOjmdliz6jCWCypgMBZ3h12tpMKFxuRtl2d7Z0rn5KHl/5QipFn6tRMVvka4txphghT0A0PmhCHn2gRImA8AKCugSgB6PRjr+bQUEFiw/IQMn7Jc2jYNlULfSMmRStAki3NSqqEmh7/xghJlRn/TuIWl+bRF5qVtp6TIkygQVml1bRMb3L+dId9elAV2GRpnUfB0g169e2BEQcAXu7h46mNYaAzqzfkPTEPl7c7K82KWUScH/9rd4admwiKzdfNIsP9i177R8MyfeDPT12RIS0+S5V/bK1l2n5f5bipvsl/VbT5ktC0NDfM3AvkRxX4eDBiSWrU0ywRG938c/HJUOLUNkRK+y5h661CEosKBMH15BSpXwM8+lSxmeuCdcXnh1n6SmZppsAM1wmDDrkAkqaKDjtnbF8stnz3MggAACCCDgsQABAI+pOBABBPKjwOKon+W9Fa9Ieua/6bv253S3nj+7Gd87aneWO+t0zo/dNc+0Ydsp6f7KXile1McMTN79+oj8vuS4Sb/WGUudnR03oJyUL+VvBmvtmoWYgVMui+jn2/5n92Dvr3xVdDcId61csWoyoO1bEuRfNMshE/98TjYeWnrOac7bAGqK/qSFPSQjM0PikqIltHCEqScwd/tn5po6s6+z9TrYD/IPlr/2/Cw3XHO3ObZFxVtN4GH6kgFSPaKhrIlZYOpS/L7jcxMESDpz/J+Mgq1SJCBUUtNPS6WwOvJci3HmuewBACsF/eDhVHl2SJTEHEoxg1KdqX7mpSiJij5jUuj3xpyRH35PkPDivjLlpfISFuorTw7cI/sPpkjxor5SqVyAqeqv3837thlyC+K/t4eZtfb2jBL9nc7CzxpVUapVKmSupUEIDURpK1iwgPj4iBk4e3IPPaZBrcIyuFtpGTrlbHBClx60ahgsL3UtJYMnx5jdCDRAoMtclq9LlueGRZksiBnDK4ouh/js56NmyYKVwaBr9Z8ZFCVRMWfMM5SO8JPJL5WXqR/Eys/zExzZEtZ5Fcr4y6xRlczyAl1C4edXQFZv1PvslYgwP3n6/nBTm2DtlpNZMiKuyD8SHhoBBBBAwKsFCAB49eun8whc2QJpGSkyeeHzsjl2hcuOaPr/002HS7MKnc75fV4WfbuUijoYs1Kb7+wQKv2eLinDXosxRdCeub+EjJpxQEoU95OZIyrKieR0EwDQGdD+z1z96cpxyTEydt4zcvTkIbev5NZaT8k9dZ/L8vvsdgEIKRQmL7V/zxTl86Tptd5aNlgK+xWRh67tc06gwZNruDvGvuzDCgBY6f4RYb4y7ZUKUrhQQbn/+V1m7bq2UhF+8ugd4XJb+2JmlnuNzngPjZKU1LPr5rU+RMfWRU3RP2ute0BAQSkW7GN2ALinY6ipGeC8Bl6XDswcWVGqVyokx5PSpfuwvbJj72mThaKDaSsI4fYe/gXN8xw7nmYCBuMHlJUGNQub2XdNv7dqGlQqGyDPDNoj+w+dTe3XYoOvTjsg386JN8ULP5pQ2TzrK68fMAN7a2Zfn/2hnrtMpoK2od1LS9vmIeY5N+04JVOHlJfWjYJl9IyDZumB1i34YFxl42U1vZ7WILCCGtfWKixP3RcujeoGmfuHhvhIh1ZZA0kX8n45FwEEEEAAgUshQADgUihzDwQQuCgCWm198sIecio12eX1dVZ1YLtZovu921t2Az7nGd+L8uAXcFEdiHUdGmXWXOssv6511kGNpi4XL+brWFOtKf9L/k6SF0bsk+ceiZA5ixLNrPCzD5Ywqc3ZLQfQAdigidEeH38B3cnTU3/b9ol8vm6yy50g9EaF/YKlV5vXpUpYvSz3PXYyVkbNe1KOJh8853kqhNaQAW1n5qqS/7cb3pQjyQflySZDsxSevJDO2pd96HU0AFC9UqC8OGG/KcbX9eEI6dSmqLz+4WGZu/i4uZUWuBvRs6yUL+Mvh4+myle/xJvBrl5LW5mS/iZQZA169edJyRmSkpohXYbuNe+/84MlTJG8imUCTBaJzvZb2wPqjgDPPFDCzIxPeT9WamkRwKEVJD0j0xEA8OQeVsE9nXW3Ageabv/myxVM36wlB2P7lTOBDV3+ovUKigb7yMQXy8vRhDRTQFCXQ+iSg84PlZAxMw6a57b3U8+xnn3Y82VMXYCXJkWbGX9tWifjkTvCJCNDzLr/mZ/HOQIpuvyg2yMRJhviw++OyCc/HpM+T0VSCPBCPmrORQABBBC4LAIEAC4LOzdFAIG8EPhmw5vy8+Z3iBegPgAAIABJREFU3F5K07D73jDtnEFYdgO+YoElZFD7d80a7fzYlqxJkudH7JOQImfTn3UmVwMCT9xbQuYvSzSzm1aq9Nktz45KswZFZPbCs4NCDRjoNm/ZbWE27u2DZks4T4/PD066tn7c/C6m0J67VjmsjvS/YYYE+BbOcsiWwyvltUW9zfp855ZftoS0ln1oVoc2nek/nZJ5TgV8/d31jYNl885TZhs85xYU6CPhxX1kb0yKY7bc3+/s1oFW0wG1NRDX9fW7952Rg3GpMn5gOQkMKGi2xNNlJ/am6fhj+5U1hfSSTqZLz1f3yZpNJ93ew9Ux2jfrvrq2f8CzpWT3/jOmHoE+k9XKRPqbmf344//+rEqFQnIkPtVRyV+zCiLDfM1zW1kBGjzQbAKrYKFeT2f+y5byN7UAnJvueKCz/lYgwf57zXyYMqT8FbG7Rn74++QZEEAAAQTyjwABgPzzLngSBBDIhYAWYxs7v7PsT9ju9ix3a/m10vobi/tKSvrZNctZ/h97N0GDXDzaRT30tQ9jzVptXeusRdh0q7+l/xQ402rs2rQugM7+6rpsf/+CcueNoTJkSrSkp4uZtby9fWi29QC0YNqLEzw//qJ22MOLrzuwSKYt6S8p6Wdy/T3M3vqhfLFuisvzHqjfU26u8ZiHT3FxDrNm/3UgqjP0VhCgXCl/eeCW4jJ/+QmzXl3/rdkdt7YrdrYa/sexsmhVkpkZ16J4ndoUk4dvCzM1InQQr1sAas0A52YPAGimgbavfo13bMGnOwF8Nzde3v06To4mpJuZ/z5PlzQ7EmjTWfIv/ncs23u4OiY9PVPe+OiwfP97vJnZ16r/2nfd6u+dL+PE17eA3HFjMXninhImwDF+1kGJO5rm2KJQtz2c+E6sBBcpKH2fLmWWLaiB1U+95zdzjsmkd2PNc97UKsQUGSwcWFDe+zpOvp+bYJYkaM2AG1uGiNY/0O0zrb5qNoLWPtDfacaFmtIQQAABBBC40gQIAFxpb4znRQABI6AF23QQfybt7B7hzs3fp5B0bznBsYe6/fffb3zLbM/mquXnHQB0IDdwfLTZs123SdOq5rof+0O3hZlt1DQNWtOp3x5VyaR8awEzs/a5WchV/9VkV9NBOx/oFyS9rn/dVN23N902cMrC52X9wcXnGDkvGcjITBctOjl/59dyIHGP6FISbVr8r1qJa+XWmk+KZhnkddPBbtehe+W/d4SZTA5NzX9zWAVTsT+ndjgpWn7aPMv8vRw/fdQsj/Ap6GtqGlxf+S5ToFCXvdibfXZeAwBaEX/46wdkxoizgSVvb5opsmDXt7Jo9/eidSdS01PMLg8hAaFmy8fbaj3tcc0Ib7ek/wgggAACl16AAMClN+eOCCCQBwI5pf+7S+XXwoETFnSTbXFrXAQNXG8RlwePm6tLaIry+LcPmi3RdNZTZ3WfuDdcjp/4N0VaZyDPpGSYgmmv9i4jU96LNdunafr3yN5l5c1PYiX6YIqZ/dQ12lo4UNc469Zw2pxncds0Obv9m85+fjM7/pzjMzJFFixLNFXUdR24rht/uXsZU5RNZ26nf3pYPvzuqFmbrnuk/7nihJmhPZGUIVMGl5fAQgVMQCIh0fVuDZ2uLyovP19GNB1di8q9//URs/VbxTL+Zl25rtd21zwp/ueu+v+hE3tlzLynzeDYudmXDEQf3ynTlwyUA4lnt/hz1XRg3anG43J33W5m2768arqU44c/EkzBPi1Kt+9AiqMgnrt7aGDjuw3TZfa2D80A1V0LDyotPVtPkTJFqzgOse82oFsLarE8XSuvS0606r83t51H18uMJQOzLTTp5+MvDzboLe2q3O/NVPQdAQQQQCCfChAAyKcvhsdCAAH3AtkV8bPOcrf+X5cMjJvfWZJSzq6Jt7fSIZVkQNu3JaRQ8cvGv2jVCXlpYoxZR201Xc/82pDyZr2yFkTTQXS75iESdyzVFALUiuz9xuw3W6XpgK198xAZ9voBGT+gnJQt6edYj23tC68DPA0IaAV5e3v+sUi5t1PoOcdrGvZrH8TKpz8dy7LmvHK5ALPnutYh0K3o9Hm0cNuOqDMy4Z1DjmO1JoEOHHUWW7MYXDVrnbYObvuP3W+2b7M3TVXXInCuahfktBWkXqdVpdvlqSbDzrl1doUDrfT/mOM7ZeLCHhJ/8mzqeHZNgwB6n+YVbsnpUI9+b83G6/Z0j94VLs8P32vOy24wroP/z/+eKHN3fO62IKL95loUsc8NbzoyATRVfqRW2v8t3gRz2jYjAKBemiUyY+lAt0VH7aZB/iHyQusp52ScePTSOQgBBBBAAIGLKEAA4CLicmkEELg4AtkN4q07tq96vzxy3cBzHiC7zIE2le+W/2s8+OI8tAdX1YG9DvA27jglWnVcK/bremWtSK4z61qJXWfRtekWaLqvuw6s7Wu2b29fTLbtPm1m+rUg2659/xZRs7Y+s7aO09n2V3uVMfUA+ozeb4IH93Qs7ii6Zh2v68t7DN9n7qv7sletWEh6jdpn9qXXgagWm9PChOVK+smzD0XIiDcOOAb6Grywtm/T83Vwqc835YNDsmrDSTPjr+u6n7y3hPj5FnD0X/unyxdWbzwp73wVZ9LdtQidFr+zNx3sTlvcX1ZF/+FW2N12kNkVDgwOCJV+N8yQssWqyIylL8qKfb958AbPHlKvVEvpef1reZIFoNvzadDnqftKmDX2WvCxRJifYz2+q4fS3TGmLuopySmJHj2zb0F/6dJ8tDQs29Zx/Gc/H5Xxbx+SpvWDpEblQFmwPNEsLdEglDc2/VYmLnhONAPA0+Yu6OTp+RyHAAIIIIDAxRAgAHAxVLkmAghcVIE/d38rH6wa5XZ2U9fjPtl4qJn1tbfsBnzu1ohf1I44Xdyq8K/p9bo9W0gRHxkwfr+s2phs9lePiU0x6/w1HV7/rVulabMGiRpACAv1leEvlDGV/3Vgr1kBGjTQGWRdw10m0s9RR+DODqFmQK8zvZPfi5UJA8uZc+zH6yy/Zgt8+csxU3dAtxfUGf5uw6JEq7G/MayC/LIgwQwWrSJwOkuvM8dahFC3JtQsgfKl/U1QQLeL+3p2vBQsIGZNu9Yx0P3gtX0/N16Gv3HAZDS88XIFqV65kAyZHC1zFyeagIguUdDnszdP0v/dbQeZXeFAKxik1x/1x5OScCrO40/B3XIDjy9gO1AzQnQrR13zr5kY+n9b2RLO1fut07KrceHuGZ5oPMTUBLCaVXfAKjhofSvZbR95Pv27Us7Rgf/kP3vIydQTHj9ynZLNpU+bNz0+ngMRQAABBBC4FAIEAC6FMvdAAIE8FXhnxTD5a8+Pbq+pRc2ebz1JakY0znJMdgO+WpFNpNf1r+XZvu3n02Fr1rVBzcKmkvvHPxw1670fvq24PP94pBmET5h1SGpVCTSp/1qFXdf3W2n1GhjQgfPcvxLlkx+POvZ712fRgfzbIyuKruV/elCU7I05I/2eLmkKCOrAUmfztcL55zrzO+uQKfY289WKotu79Ru7XzQ4oXukB/gXNBXetY3sU8asD9dBuw7e9XwfHzGBhPjEdJPKr5XctQaAv29BGTI12jybVk+fNKi82cnAatqHvmPO3scKNGhAQ/dt163g+jxV0lRld27L9v4qs5YPlfRM17UF9HhXy0G0FsTkhc/L5tgV51yzSEAx6dtmmlQIrZFjsUlX7zkvAwD6Teh+9Bq8WbUhWSa+c8hkd2jgxF2bsugF0W89N805AKB1HfQ9a8CmYZ3CMqJXWa+d/VdH/e/NuyuHe7SkwnInAJCbL5BjEUAAAQQulQABgEslzX0QQCBPBE6lJsnY+c/K3vitbq8XFlRKBrV7V4oXjnQcowO+Nxb3czkw8vcJkGebjZSGZdvlyTOe70WsAICer3uQt2kaLE/dW8LMhKemZkrPkftEt+jTvclvalXUzMzbW8WyAdLloRIydGqMKfKnTVPwMzIypWXDIjKufzmzhdz9z+8S3RNdB5FWUUA9VoMDA8bulz+WJpp7aDAhLSNTHnphtxw4fLaQXNFgH7mvU3F54D/FTVaBbo32eL/dcuhIqvm91iYY1buszPj8sNmu0Jq5X7w6SXqN3CfpGZkuB/Pbo07LEwP2mEBEz/+LlMfuCjf7r/cYvtf0RQMeN7Y4dzeDnIJB+kyutoNcHT1PZi57yeW2ga0r3SFPNBlqUvjPZ+a3funW0rP11PP9DLKcZ30TA54tJb8vSTTZHtOHVzBBIHfNExP7udntmJEnnXBzEc1O0eKR+l3qko/cNg0WLfk7SbR2hbtsiNxe093xq6Pnm6Ug+t8RT5u7ZUiens9xCCCAAAIIXAwBAgAXQ5VrIoDARRM4dCJKRv3xlJw4E+/2Hvbq7dZBui568sIeLgt41YhoJL2vf0O0evflbGs2nTSp9WlpIl0fLmHW42vK+5pNyTL90zjZufe0ebym9YvI/bcUl2GvxZjUcB1862y7BgD6PFlSBk+OluE9z87OWwPIGpULmZ9pVoFV/E+3dxvRq4yZ7d+zP0VmfRUni1aeTXGuWqGQmeH//OdjZomANp25H/Z8GalXvbCp1D9n0XF57+sjWQoW6kBddyKwUvc1UKGBhiFTos3af21a0K//M6UkvLivxCekmRT/9789YoIS2nT5wON3hcnotw6ajABtrra9S045LmPndxatCeGuuRrc6nm6E0RU/JZzTtOq+APazhT9X226O4DuEqC7BXjStN7AE01elpYVb/Xk8ByPsZaFaBBHm3rqEg9/f/e7DMze+qF8sW5Kjte2DriQ4peaPfLdb/Hy7Zx4STqVIXWqBsrgbqVdFmu0P5AGet79+oiEhvhI0wZFcr29YPzxNLPrhC430cwUzVS5mM2TuiP2+2tQsVuLcaLBIBoCCCCAAAL5SYAAQH56GzwLAgjkKOBJynfjch2kW4uxjmtpobj3VgyXRXt+OOf6Ab6B0r3lBNF03cvddDCl2/l9+tO5W9Lps0WE+crho2nSqmEReer+EmZGXbf804r5ugZfAwBj+5WVAeOj5b5OofLQrWFZZtGt/mlht3VbT7msyF+pbICpNaCV/a2ma86jolNkxz8BCLuTZipcW7uwrFyfLJHhfma9f7lS/o4q8taxmomgW/ppOr+rptepUy1Q1m456fh1lQoBZptDba4CAJ7MzrvKBvli7WSZs/2Tc9K5tYL/Qw36is7c2tunf0+Quds/9ejzqBXZ1Mz+51UwKflkhtlRQessNK4XZAIwORXi0yCZBjiOnjyU4zNf6K4FP81LMBkaO/edNgGrt7+Mk+6PRJhvILumS1u+/z3e9OWO9qE5Bgycr7Vx+yn57KejJuNEB//6N+BqiUiOAB4eoDP/05e8KGti5nt0RpPyN5nCinm5HaRHN+YgBBBAAAEEchAgAMAnggACV5SAzmzqDGd2zTnle3/CDhm/oIvLrIH89v+o62Dqf38mmPT5/QdTzFKAejUC5fG7wmXhqiT5ZvYxEwDQlPAeI/aZgb42KwAwdXB5GfPWQVOgb1DXUmZ9v87Sv/fNEQnwLyBdHoqQO28MlS27TslrH8aKDqS0aYbAI3eGSauGwaZ+gP34uzqEmhl/fSYd8OnWdLrev32LEPm/e8JN2v4LI/ZKx9ZF5YXHI0ULxWmqutYOiIlNlVrXFJLeT5aUmtcEyi8LE+STH45KVEyKWZoQEeYnNzQNNoO3wEIFTVaDBhOubxJsZnYHT445GwB4uYIpJGhvnsx0O6//z24rt2vLtJGuzceeM3jXavrTlw6UTYeWuf3stPBkjYiG0qXZ6Mu6jaT1gBsPLTUp69ntBKDBr4eu7WOK/53PQFWDRG9+HCvFi/rKO18dMRkdY/qWNd+eZm8cjU+VLg9HyNQPYk0Niv+7O9wUsdRg0KN3hMnP8xNMQcPl65Jl257T0uOxSPl5XoL57nV3i627T8lLXUubOgQa/NKMFd1x4uDhFDl9JlP2HkgxuxRo4Em/oeyWReTFf+QSTx8Tra+w59imbL+DJuVukv9r/JJjW8W8uDfXQAABBBBAIK8ECADklSTXQQCBSyKQU4EzV1u+uZvBDStcUvreME1KBle8JM9+oTex0vmdAwAlivuZJQAVSvvL1CEVZMKsg1KyxNkAwNXaNKtjysLnzd7s2bWbazwmD9TvaQ6JOb5TJi7sIfEnY885RQv+6TKQkELFXV4uIzNdFkf9LPN3fi0HEvfImbSzmQoBvoWlclhtubn6o1K3VMvzGkhfrLXsh5Oi5afNs0whQ13KkJmZIRqo0F0RmpTrIGoTGhhx3p+IFm5846PDUr9mYbNMRWfztS6E/u+nP50NVGmgp3HdINFdBQICCki5kv5myYduXanr/ts3DzFLWI7Gp0mlcgFmKYHuglG0iI8JCGnNCR3oa2HM2QuPS73qgSbApPfQXTKaNQiSqe/HynOPRuaYGXHeHbWdqDuJLNj1rSza/b3oDhGp6WdrAgT6FZGq4fXltlpPyzXh9c7rO8iL5+MaCCCAAAII5CRAACAnIX6PAAL5RiAp5biMmfeMGci5a847AOhgbcKCrhJ/6nCWU9yle+ebzrp4ECsA4JzqX7FMgNm6T3cBeG1oBfnouyPmbK3cfrGLo10ur2MnY2XUvCflaHLWQoj257EHg3T2dtLC7i6LR4YWjpQ+178uZYpWueTdsa9l120Ut+4+bTIfnLc7vOQP5uENtbjjmJkHpevDEWa3gJcmRktGhojuInDqTIaUDPeX/YfOSHq6yMO3hZndInRph2aiDHs9RgoUKGAySkKCfEQXnWjxybS0TGlQq7CpV1GpjL+s3Xo2S0VrUGjtizc/PmwCB1oUMbhIQSkV7i8DOpc0WSk0BBBAAAEEEMhegAAAXwgCCFwxAp4UAAwpFCYvtX9PIoqUNf36ZsOb8vPmd87po7t07/yMoVXTdaBvDwDc0zFUdODYdWiU+PkVcAQAgoN85KVupa+YgWRu3XVW+43FfeVM2tnBoatWxL+o9G/7lhQtFO42dTvQL0i6NB8j9Uq1zO0jXNDxZ1IyTNp8hTL+smR1klnLrrs+fPrjUbn5+qJmacTV0A4cTpVR0w+YXSO0KCUNAQQQQAABBC6vAAGAy+vP3RFAIBcCGw4uMYO+lPSz1eRdNfse7JqiO3beM+cUQ7vSUv+tfuq6+i5DoyQzU6TXEyXN+mutsK/r9p8dEiUxh1Kk79MlzTrqZtcWMdujXa3Nk/X/mtb/3+v6y7srXnFZxV8L9T3YoLe0q5K16F9uzGKPpsrgSTFSrWIhad2oiIx7+5D8p21RSTqZIeu3npTrageZ2gjDX4+RapULScvrgmXK+4fMjLkWPNyz/4xjLfuNLUPk9Q8PS5smwfLcI+efmp+b57+Yx2o9iy9/PWbS/bWOhHMNh4t5b66NAAIIIIAAAq4FCADwZSCAwBUjMG/nl/LR6jHZPm/tks2kT5s3zRpcV2v/L9eMb14ga0X43qP3mSJ52jQl2lF1f/pBk16tTauivz60vDSsE5QXt82X15i2ZICs3D8322fTDIC0jDTRddvOTQvgaXCgdaU7Lqh/X/16TPx8C5iaC7MXJkjLhsFy+GiqRB9MkRuahciqDcly8nS6XFcrSNZvOylx8WlyW9tikpCYbv6txfE0W6NpgyCZ/slh887ij6fLg7e6rkVwQQ97iU/WbR21EOR1tQrLsw9GXLXZKJeYldshgAACCCBwQQIEAC6Ij5MRQOBSCniyHZu1BaCrtf9aAO32Wk/LnXW6XMrHztN7aRZAz5H7TOV9zQK4rV0xM7DS7fIGTYyW6EMp0u2/EWYAqTsIXI3tVGqSjJ3/rMv1/J70N8g/RB5rOEh0B4gLbfo+tLJ9QEBBKRbsI5ran3AiXeKOppmaDBmZYooz6vs6kZxhCtzt3HtaKpcrJPsPnpHm1wbL8nVJUjTER0IK+8ixxDTpdH1Rua/TlR8AuFBbzkcAAQQQQACBvBcgAJD3plwRAQQuksDEP58zFc2zax2qPSwPX9vX5ey/BgCCA0KlQmh1aVS2vTQs2150MHgxmi4/WLb3V1kdPU+OJB+Qk6lJjn3ntWJ4xeI1zexzo7I35nrPeK08vnD3d6IZEVYlcu2bLm14svHLUjOycY5d2hu/VX7b/onZ2i7xTLx5tiD/olK/dCuTFq9OF9L0GTfHLpclUT/LzqPrzRaMVsV0LcBYPDBStA5Dm2vukdIhlbK9lVazn7/zK1l/8C/RQpAZmRlmezt95svR1KluqRZyV52ujloT1nPo8gzNCtCZ/wGdS5mq+Dk1+7eifdUAhza7U/uqD55zr+yuezAxSr5cN0W2xa1xXE+zX64r01YeurZvnn33ujuC/k0uifpF9hzbaIptWu9Zv8enmrzi0feYk5Grb17P8fQeumtE1LHNMnvbR7IldqX5jnL7zes3/MuW983f9LFTsZKekWZ2VYgsUt5s+1e9RMOcusHvEUAAAQQQuOwCBAAu+yvgARBAwBMBT2d9H204UK4JqycT/uwmSWcSsr20DrB0QKTnXOiAV2+kg4wNBxfLF2sny8ETez0aoBYLLCH/vbafNCp3oycMktNe5FYAxN3Fdh5ZJ5+sGSd7E7a5fb6ctsTL7kF1kPTdxhmyeM9P2dZqsK6hAygNxjze6CWXg9IlUf+TD1ePyrbYn0dwF+EgV7sHaEX7z38+JqlpmfLEPeFmOcaFvAvrXK1X0LbKfXJv3R45Boy0WOaEBd3OqX1hXatZhU7SudnICxLR96zFNRfu/sHlEgvr4pWK15b+bWeI7s5xvi0vvvn3Vg7P9m8yp29edx6ZsqinCea5aiWKlJEX271zQdsqnq8P5yGAAAIIIJAbAQIAudHiWAQQuGwCuo/5mHlPuyzmZh9MPtF4iOyIWyuL9vzg8bPq3u9PNxluZnXPt8Ulxcjby4eY2e7czkxrIKJTjcfl7rrdst0/PC0jRaYveVHWxMx3+5juAgA6U/vthmlm1t+aoc2ur3fU7ix31unsMYcGP37f/pl8u2F6tgNCdxcsGVxBXmg9WUoGV3QcogO/sfOfEV3OkV+bs5PWadClGDe1CpH/tC3m8rE1e+GDVSNlVfQfufpWNFhybek20qX56GyDAO+vfFX+3P2tWzJ7oczcuup3NHf7Z/L9xrc8es+F/YKlc/NREhIQKnviN0tGRrro35vuuhDgWzjH21/IN6/f+WdrJ8qCXd945Ozum9dve8bSF2XFvt/cPq/WlOjecoLUKdk8xz5xAAIIIIAAApdTgADA5dTn3ggg4LGApkaP/OMJSTx9NNv/J/y2Wk/Lr1s/MCniuWmaHq3rwnV2NLdNdyeYtWKomZ0/36ZBAM1EaFP5breX2HFkrUxe2ENOpZ5b1E5P0gHik42HSqtKt2e5hhbBm7lsiKw9sNCjgZCerAMZLaboSdPrv79ypKzY/5vH13d13YqhNaXvDdPMUgRtnmz158nzXcxjcsq4cL63BohmLBnodnY+p2fVd3xfvR4mYOSqHTsZK6PmPSlHkw+6vVT1EtcZZ9+C/jndLsvvNcg1c/lg0SySC22e7sBwvt+8/i1qochtcas9flR33/z+hB0yfkEXs4zFXdNAR682r0uVsHoe348DEUAAAQQQuBwCBAAuhzr3RACBXAt4Mhj09wkwqfxHTx7K9fX1BA0CdG85UWpFNvH4fF3nrynq7gblHl9IxMx+a7p0aKDrLeByKoLoahCig/MZSwfJugOLcvMo4ukssQZapi8daGoJXGhzHtxqnYP3Vo640Mte1PNzEwDQb1hnknMbnHLuQHhQaRnQdqbo/zo3/R5nLR8q6ZnpbvttFcrMDYwGLt5c3E8STsXl5rRsj9Wsj4HtZknRQmFuj8vpm9edHvq3fct8r1bLacmAu5u5++Y1m+KDVaOyDW6FBZWSQe3eleKFr96tN/PsxXMhBBBAAIHLKkAA4LLyc3MEEPBUwJMAgKfXyu64nNYC289df3CxzFg6ME8G/3pdHQA/3miQyyyAM2knZdyCLrL76Ea3j1+maBUZ2O5t0UGRNk2Bnr50gPwd82euaTyZJb6Q63syCNPMijcW9/WolkCuO5hHJ3i6VELXkE9c2EPiT8Ze8J19CvjI002Hu8xWeWfFMPlrz4/Z3sPTZ7YukleBC+eH0voXg9q/KyWCyrh8Xk++eedB+4V8k+4yADwx9eTv5YJfPBdAAAEEEEAgDwQIAOQBIpdAAIGLL3CpZoM93Sowp0Jr5yvibnZ2f8J2GTe/s6le/v/sXQV0VFfX3XF39wQS3CFIIBBCcVpq9CulLTUohdLiXrSluBS3UneDtrhLkOAeEuLu7sn869z0pZNk5r03kwT5e89a32qbufb2u5MvZ59z9lFnynOpbvmHq6txOPwHrdLy5ZQAkNjhwfvfarW+umdQzmIgwTVq96dOeE1bjBtqnrqSi9rrU0R6zan3tW5bqOq8/fxewqudZtX4SI7DLEYeqNqHFPO3np9dr/IWOWSPqjFy7jyVu7zddSGbXt87r7yWcB45mNJYVe+joe4ZX4cjwBHgCHAEOAINiQAnABoSTb4WR4Aj0GgIaEMAGOoZo4fXEAQ1fR53Ui7i5xufyToftRabGbxDbWRSjjAZbUTK50NajmYRfQtjG8RmhbH07PicCLXnoAwESu+mVoHKJpWGXDt7gFqVbT8/F6UVJbKeufYgKYeG8Nx4dqpo9gOdqaldW7zYbiL87NujrKIE++99jb/u7mIt1FRZbaeaari/vryMiT+qm1N7HVqD2jvq6qhX4JcCRaFQoLAsT3RPOcJv5JR+d2UljoT/ILolnZnqx0d1mgFPm+aIyriNjSHT1WYMqCJo5DjMmtSqa0pyUUSf7noPr8GsheGy42NEtQhaO3dnOhM60FGJjZw7r6x5cTT8J3x/bZXse1J70/+1n4RBLV6v8WPCYOnRt0Xr/+USQVJq1fzWAAAgAElEQVR3jn/OEeAIcAQ4AhyBh4EAJwAeBsp8D44AR6DeCJDq+J7b22SvQ/XFE3quhLuVL5vz4/V1OHDvK1nz6Q/6l9tPxoDmo1SOl+NcU4u4D3utBTn0yiYlaqauDlkqDbmhI+eqnCHhOSjNmiLa91IvqcWTMOzn+xJGdpwKXR296nHkEG8+O4Mp4Ksz6uTQu8lzKj+WU+Mup7Zc6iKkFSRg6dG3RGveLY3tMLffbjiau6tdTi5Rogqrb64sAzm1qkwVAdCQ2GiSSk9EyLNtxmFAs1eq3/Xd1FB8dnqKaKcAVRF35WeVuvPK9f8xWfdktf5U96JIEJG6K3R271tjyOX440y3gUg/daYJqSJ17/jnHAGOAEeAI8ARaGwEOAHQ2Ajz9TkCHIEGQUBKDEx5E1X92TWZT2uREODk3p/VUUonUb3VJyawdn/qjByi8QHL0c6lV50hBaU5WH78XVC0VpWpIgDkpCEL9f8U+ZZqWSb1QtQ5Q8K8czH7QM6ZWESe2ryRoCKpvdc2qWwOMQKASBwic8SsiV0bzAjaKqvNnLp15Dh+UkKJ5DSuPfUByz4Rs45uffBej+V1sBIjANq7BmJS4Poay8q541JRd2HBw/e/A5V4iIkJ0lhq6Teu+6do6eRf4yzHIn5imRtiJkYyybnzQrYM3VfKRiFNDm2NxEPn9NtVow0lrSWHeGwIwknbc/N5HAGOAEeAI8AR0BQBTgBoihgfzxHgCDwSBOQ4N3QwSj2mmmBK/Vc2ufOFOeoEykhNf3PIDNHU+q6eA1g0UVVqszYEgJxotOAQNoRYoipldQEXOU4tkRAfBq6Dn30HlXelPgSAnPeojcp97YPKcfxUOeHK60hle9BYcyNrTOuzuU6mCOG86sR4hKVdUYkhpaqTAy0YZVasPjlBshtD7XmqFpervUBdM8b1WAYie2qbVPSeynPe77kKbV0CVD6fnDsvvGcqFSCyQRUhRZkoRnomopkIdIDaAprCodad/lCygwYXAHwk/5fAN+UIcAQ4AhwBLRHgBICWwPFpHAGOwMNFQI7jRydq4dgFU3pvrBNN1aQEgNZR56BQb/HQuMNqH56cosm9N6h1fqmWfdmxd5BTnKFyDVVOpRynnpTdh7Z8U21qPjnlVF9O9vnFxaIpzeqcIZpLmQ9rT05k9fHqrIt7P4zvuUJtbbfYuyTdhA8C16ClY82IsrAXObmEh5iJtebLLc5AcXkRrIxt1WYINJQz/UXoxyDnVMwCvIcyRf/aZJHYPaF2l+MDVoDuimB0n+he0Tx1JlcAUM53jYi2kR2mMfG72iYneq8u4i6sJefOEwES4D0My4+PQWJuVJ1zEIlHZUDUZnD5sTGi7UFVlVRIkXXChlJ6GQ/3N6X63UjXIjMiAhGHDyP+wgXkJSaisrwcuvr6sPP1he+gQWgSHAwjC4vH5cj8HBwBjgBHgCPQCAhwAqARQOVLcgQ4Ag2PgBynRKyNnpz66NqnFlLRyWnMK8nClYST+Pvu5ygpL1L7gFLRwD9ubcXeOzvVKuerSouWipgLKfulFUUqU/OVI7VyHCuxNHGpFHyp8gGp6LJYOrUcx5JejKoSgrT8BGwKmV6txE93ZWCzUXipw6Q6zndDONNy1lDlyMtxgH1sW2NG361MZFIwOcSMWGaHsA5F3qWcZRorluUiJ3qvTuxSOIfUnRcIuviccPx8Y0Od7xM5/5SF4m3TknXOWHZsDKgVozpTRRql5sdjyZHXkV+SLfoL7bXOsxDsW5cIafjfgtqtSI5/zJkzuLhpE/JTxNtQGpqZwX/cODQbOhQ6OqrFGbU7BZ/FEeAIcAQ4Ao8LApwAeFzeBD8HR4AjIIqAHAJAzMGJyw7HyhPjRNW8G+IViPVYpxrlredmqVXOp6jo9KCt8LD2q3EUqWen5/4gcC1+uraujjZB7baGcggAdWniFBlfd+oD0VprOzMXzAn+HLamTnXglCMsRyryb/jPU/kq5ERk1WVubDs/F0QCKZs68baGUNOXg7MY2aFORE9d2r0cgksss0PA5debm/DXnV2iXwV191SYdDMpBBvPTkNpRbHadaTKJ6TuPAkwTuy1GrsvLqoT/a+dnUCO/CdH3wQReepMVdnIn7d34vdbW1h7QXUmpxNEQ/xe0XaNwowMhKxZg9iQENlL6OjqovM776DNiBEsO4AbR4AjwBHgCPz/QoATAP+/3id/Go7A/1sEpBwCenAxUTY5tev1BU8s+k1O0c6L80X7qQf6DMebXefXiUhL1SGTIzmk5Rv45vKyOtoE1FpuatCm6mjxmai9+Dx0sdoMBLE0cTlRbXUZECSe+EXoJ7gYd0jt3urq4YX3IseRU1VCIEYcqMoWkONMSwm/SWVK0DOJZVoQWUJijlcTT1bjRc82qtN0kHp+bZOzn6o0d+V16B2tOD4OUZm3Rb8KYiQNTZSjnyBGlNEaUneeyIwu7sEqs2k6ufXFewGfVgt4yulIQBkD1JKQuoZQts9vNzfjdNQeyZaCcjpB1Pf3irbz08PCcGz+fOSnpmq8BJEAvaZPh9+gQRrP5RM4AhwBjgBH4PFGgBMAj/f74afjCHAE/kFATg2/lIMjp31ffQBXFVEmZ4LU1ENi9ql1fGlPezNXzOy7nf1T2eTUoxPxQXXOtWvjVUUnpXAUz6K4jxXH32Up1eqsdiSVzn8t4SS+vbJCtAa7dqaCqvXl9GRX5ZCJEQCqUr/lOLBSavpSInj0fGJaBfQ5YZeQ8wAkJkjvhcT2jPRNVUIvZz8pAUA5ooVSGhdynHepMhE5d57KIEj0LzY7rAYeqkgkOdkYtAhlDhjrm6KwLF/0u6q8oVQniPr8PqnP3PR793Bk3jxQBoC2Zu7oiIGrVsHKw0PbJfg8jgBHgCPAEXgMEeAEwGP4UviROAIcgboISNUE0wyptGLKAtgSMhtXEo43CsTKzieJkv15ZyeuxB8XTYWmg4ipqctJe3e28AaNI7JB2VTVacuJrM4K3sEcztomx5ESnFqKYJ+L+Rv7732NlPxYSYdKXSs85TPI2V9VZF5TAqAhnGk5YoVibfA0vaBS+xHB8pb/fJXZA8JecrIIpFosyqm3l9IikHPnSdSyrKKkTsaLKlJFzr3RFG9hvBTpqO269ZmXER6Ow7Nn18v5F/Zv+/LL8B87FuB6APV5JXwuR4AjwBF4rBDgBMBj9Tr4YTgCHAF1CEilrtM8qYgqjcktzmRK+TFZ9xocbHLkmzt0xoOMm7K1BmjO653noLvXYJXnkeNQqZqoqhWfnLXESBQ5qfFNbNugEpWgOnpVbdlUnZWi6e/1WAY6s5gdCf8BVAqiUFSqHaYuIqvOQVaVsSDVTk9KTb+oLB/Lj4+VvGOqyg+0uZRyHGap7gq0rxQ5JOc7Jkc/Qap8Qs49VYWTnakzZgbvgIOZW42P5ZQAaIO7HDy0XVfbeQVpaTg8Zw5T+28IM7Wzw+A1a2Dl6dkQy/E1OAIcAY4AR+AxQIATAI/BS+BH4AhwBKQRkBPFk9uOi1LJ15+eLNoyTfpE9R/haO6BcT2WgtKZ1VlV3fsbotoBquaqasUnJ4VerDZbThaGJqhQynU/35fwYrsP6rRtrL3O3ZRQbDg7Ra2AojBenQaBOgKgdgRXjjOtTjxQOIOcNWhsQxEAmYUpWHrsLWQUJKmFX6pWXc6ZpYgP2lwOSSTVKUOO1oOqB1VHABLpp65VoCb3VdXYhnqH9T0HzaeWfhc2bsTdPXsaYrnqNUgLoNmQIQ26Jl+MI8AR4AhwBB4dApwAeHTY8505AhwBDRCQ47xqko4rZz0NjqfRUAM9Q/Rt+iKea/tejVZuqhahvu4LDo6ULCNQnquuTvty/HEmLEelEKpMysGTk4UhFwgqW3i76wL42reXnELZGuvPTEZWoXgLM1pI3R1QJyJZe7wcZ1qs0wGdQY4zTeOkhPAkgflnADnMiw6PQmFpntopUrXqcpxuKeKDNpfSmKAxJGL4dteFas9KZ/n4yGjZWTS0kFRnAqn2m3KxVh6nruOENms1xJyoEydwYskSKCrVZ8hos49PUBB6z5kDPQMDbabzORwBjgBHgCPwmCHACYDH7IXw43AEOAKqEZCjQC9Vn6y8slRGAUWnyeGhXtj6ugZwtWyCpLxo0Sir1Lsjh6Gnz9N4rs045rBIGdXR77ywABfjDkoNrfF5K6eumNz7s2oVdOFDKXE7KQePMNtwZkqdumu5h6M6dBcLL/yvw2S0delZp9uBqnWov/2ms9ORXZQmaxt1JQxyCQA5jrCUM00EwLJjY0E96sVMyhGW9cAAzkXvw46L80VLI6Si7pS6T2ULBaW5areVyiIgYmnVifEIS7sienQpMcLEnCgsODRSLVGlanFVGS/K4xqj9EdKy0Du+2uIcQWpqTg0axayoqIaYrkaa1i5u2PwunWgcgBuHAGOAEeAI/DkI8AJgCf/HfIn4Aj8JxCQ41yQEv6s4J2gGmMpk+p3Torrk3p/VsNJ3RwyE6Fxh6WWrvE5Ob2e1s0Q7DsCPbyGSqa6C5NJ0I96199OPq/RfhTFf7PrAvT0HlZnntT5qRXanH6f16mhFha6kXiGReIrFRUanYlq+zu6BWFwi9FwtfSRNZeU4Mmx/ebKMsm0f+UF1aWBqxO4q50BIIcAkOoAUFRWgBl/P438kmzRZ5UiEuQAdT3xNMvqKC4vFB0ulR1zMfYQtp6fI0oiSBEAcdnhWHlinGTkXixtnkivdac/wJ2Ui3Ien40x1DPC+IAVTARUzIgE2Hp+Nu6lXpYUpSTSr7yyTHQ9qUwQ2Q9Q34EKBS7t2oUb334ruRI58X3mzoVz+/aIPHYMZ1etQnlJieg8A1NTDFq1Cg4tW0quzwdwBDgCHAGOwOOPACcAHv93xE/IEeAI/IOAuiiuAJCY86sMYlZRKut3TmUAqoyc9pfbT8aA5qNqfCwVQRcGmxlaoYlda3TzHMR6latr3abuxd5MCsHnoYtkR72V1yEHe2bfHbA0tq2xvBwCRcwhJefpszOTmcChlFH2hKO5O9q7BLKMBzerprKi/cK61I/+q0uf4nzsAUlHrfZZ1BEA6vQLaj+zHAJALJpODuzu0MU4F7OfNfITM7mOq6o1iCDZf/dL/HF7K2hPKRMjAGj+ihNjEZF+Q3QZKQJAilSjxcVaABKx9P3V1Tga8ZNG710TIoVwe5B+A/vufVkt1kmikvSdNzUwh6dNcwT6DGefHQ3/URQPL5sWrHWniYG5FPyN+nnmgwc4MHUqinPUt+dk2BsZoe+CBfDo0YOdp7KiAiFr1uD+vn2S5wteuBDeffpIjuMDOAIcAY4AR+DxR4ATAI//O+In5AhwBP5BQKqGnYb52rXD1KBNamvryQH44epqHA7/Qa2Toa6emBzzjWenidbjkyPR3+9lvNxxqkZOL52dov5fXf4Ul+OPaeQAKV+QPk2exxv+8+rcGTnK6uocKUoL33JuluxsBBtTJ0ztvQFuVr4a3V16N6Gxh/H9tdVakR+02cMgAOi5VLVKFJx/TYiLFo5dMKX3RtmZIfSMVA5B2SGUai/WEUEZfHXvls5MGQRXE09KriVWIhKfEwESWpQq1TDSN8H7PVcxrQZl09b5pzWGtXobL7SdoNFdkxoslS1D86WyKqT2aIjPNXHi/QYNQs+pU6Grr1+9dfzFi6xloJRuQPeJE9Hq+ecb4sh8DY4AR4AjwBF4xAhwAuARvwC+PUeAIyAfATkCbWIOODmYR+5/z4TKxFrUdfUcgHE9Pq3jwMvRIaCnoQj4wOavMqdEV0dP8gEpI+Hn65/hUvwRWdFcdQuKRZTlRLZVpTSTQ0fO//20q5LPoTyAyjAm9FwJdxkkADl/l+KOgiLIqflxGu1Te/DDIABUOcKUtbD9/Ee4lnhK0pFWPjPd194+z2JUpxmSJADt8ded3SwyTf+uiamqV6c1tp6bAyojkGuqnG0iEbacm4mrCScll1ElNKkNcSJspI5QkDyIxAB1XSOUp8ntOlLfs4jNT71zB4dmzkRpfr7oNsZWVhi0ejVsmzatMS43Ph77p04FaQiIGTn/RAJw4whwBDgCHIEnHwFOADz575A/AUfgP4WAnMgcOVWd3PpgdJd51WJ75GRTCYFUdJ3q1T8MXAc/+w4qcf0i9GOcjPxNFubU5m9wi9fh7/EUqCxA2UjR/nLCcZCyfmz2fY2cRnWbi/VXl0MAkHM2ov2HrPSBIssXYg/ip+vrJaO66s5D3Q46uQUzDDys/WqQIeT0RWfdwYkHvzIHVEx8ThbY/wxSp6yvLnujdmRcroI/1ZtTC0djfTNEpF/HrouL1JaUyDm/cFd6eA2uUTJC5Ehk5m0cvv8driWc0qgbRO19G+LM1GHilY7TEeA9lL3P9IJE7LjwkUYEUVO7tpjcewPou1Zf7DRJ/5fzHmiM3DsgJWYodz9tx2kS/ac2fgFTpkBXryYhWZSVhX2TJiEnNlb0GC2eeQYBkydre1Q+jyPAEeAIcAQeIwQ4AfAYvQx+FI4AR0AaAXIWN4fMkKVEL9T1lleWo0RCJE3Ymep/3+w6X236PrWkW3VyvKTAW+0nEboK0M8Ly/JEMxCkUVA9QkxVXg4BIKxKNc2VikrZmMk9L61LpAA5/0Vl4hFL1WvqSNbVqxOYU9f1QZUDue70h7Ki4vQsVNOu3bOoR03AibJUCsvyG4QcEnZrqDPTOtTVQtvzNdQ5GqqTgvLbkJvpIyZmKPc7UZ9x6WFhODBtmmT0X8/QEAOWLYNLx451tisrKsKx+fORcOkSJwDq8zL4XI4AR4Aj8AQhwAmAJ+hl8aNyBDgCYK3B1p7STCVcLm7Um35G362wMXEUnfLjtbU4eP/bBnXM5J5R3ThVqdXKY9MKErD06FtaR/Pre776zicyx9bUSbIN42udZyHY96U622lCAKjrGFDfZ/ivzCeyi1T0S8qLGvWRpe68tpvLIcsaa2/ZZ1YoELp9O27+8IPkFHL8n/r4Y5Caf20rLy7GsYULEX/hgug6ngEBCJo/nwkJcuMIcAQ4AhyBJxsBTgA82e+Pn54j8J9EgFqEbTw7VaP2cFJAUWrzuB7LQO3/pKwxeoqL7WlhZI08iZZyUj3JKQNixYlxiMy4JfV4kp9T9LaDa29cSTjRKJkMtQ9Add4jO05FePp1nI36U/R86jQANCEAIjJuYO3JiSxTo75GSvEpeXEa1+xrui/pP1BKvlQ7QOl1pbMspNbo5NYXTe3b4ZcbG+pBkkmfQ+rOS51T3edy3n9jaQ/IPXN+aioOTp2KnPh4ySliAn5yCQCfoCD0njMHegYGkvvxARwBjgBHgCPweCPACYDH+/3w03EEOAIqEJCj5K8JcPTHPImwUfq/XKMWgutPT0ZyXozcKRqPI0d7QLNRrFaaavHFrIldG8wI2iraclCqjaKcAxJR8nrnOejmNQi/3dyM/fe+bFQSwNWyCd4LWMbEBOWcvyEIAMoy2Xh2uqwyAHWYUcZCd89BeNN/Pk5F/oHvr61qNJxIP2Bcj09wIOwbXIw9JOc1qhxDkXsiwK4nngFpD2hj9maurDUe2fLjY5lGgKZG2PnZt5fUFZBz5zXdm8arI4uU1yLthw8C16Clo782W9R7DrXuO7NypeQ66sT/hIlyCQCuASAJNR/AEeAIcASeGAQ4AfDEvCp+UI4AR0AZAU3al4khJzi03b0GawxwWn4CNoVMB+kCNLRR5Pjd7kvhYukNORFJOa3QwtOvYf3pSVoL7tmZOmNcwDLWapFM0170mmBE5MfTrcZgaMs3qsUDHxYBQOesD1Z09mdbj8PglqOZlgThRMr9P11fV68uD7Xxo336Nn0Rz7V9j4kRaqtPQesSyUTETke3INmK/rXPQ2tQ9wyhxR+JZX59eZlGxIeAXTPHjlh78gPRLAw5d16TOyeMlUMAWBrbYW6/3XA0d6+zRXlhBU5OvgrHjjZoO66m6n7twbXHluWX48Li22j2siccO9moPH5ZYSGOzJuHpKvSnTm8AwPRZ948kA6AKuMEgDY3hM/hCHAEOAJPNgKcAHiy3x8/PUfgP40AkQDUM56U5OX2Q1cGjGr+x3ZfAh/b1lrjSK3Ufr+5Bccf/NIgzh052S+1nwR/z/7VQoT0nGtOvY97qaqFuiyMbDA9aCtT2hczbTMnKCLbxb0fRneZyxzF2lZfJXfl9SgKTSnkVMtPz6VsjUEAiEWRj4b/pHHknt7fmO5L0Nyhcx2cwtIuY8f5j5BRmKz1faOJhBGVYNA9qe2AanNmX/v2eMt/ASObyKjEhbpt0HnlmqWxLcZ1/xQtnf6NiGt636xNHNg52roEsO9SQ9x5uedXHheXfR8rjr+L/NIctdPF7k3CyTTkROajvLgC7d7zFT1C7bEPfo9HdkQ+rHzMkRmWiy4zW0JXn8oh/jVy/A/NmoWK0lLJxxNL/6fJxdnZ2D9lCrKiokTX4m0AJaHmAzgCHAGOwBODACcAnphXxQ/KEeAIqEOAHNDdoYuRlBcjiwigaOmzbd5F/2Yja7Smqw/CJBz2+60tuBJ/XONWbeRge9u0xNOt3ga1aqNa7tp2I+kstp6bVUf3gOb293sZL3ecqrZzgfJalNpNIoaHw3+QxIrW9rJuzsojyEkUM1r3bPRf2Hf3S6Tkx0quXXstIhZ6eg8DtVZTJ8JYHwLgVOTv2B26pM4jULR6ap9NKh+NHNjTkXvw/dXVkjX8pIgf5PsCnmszjkXj1Rk5tkQWUelEdlGaRldODkaanJkc7uGtx6J3k2fr3Dm5xBbdEcoIGdNtCRzM3eo8D92LX29uwsGwb9RmAhCh0dk9mGUgKBNMYnd+YLNR+F+HxmlLJyU0SlkKRFSoyxq6vjEcRlYGMHc3hXtfcUFRYWx5cSVKckpRllfOHP524/0QeyQZdm2sYNdaqYWoQoFz69fj7p49kndHKv2fFpDbBlAVkVBcUontP6bhmz8y0LmNKZZMdoe9jb7kufgAjgBHgCPAEXi0CHAC4NHiz3fnCHAEGggBcnwSch4wkbgbSWeQVZRW3Z6NnBSKJnvZNEcPryHo4v4Ua0fXGEYOHkVOQ+OOICL9GnJLsljKvXKGArV5I2E/H9s26OAaiI5ufURr94VzEtHx5aVPkJAbyX5kaWSDwS1Ga0VkJOZG4c87O3E7+TyLdNL5hLaJVMdNDhk5OA5mdZ06Kdyo48CluCO4nXKBvZOisoIaLQWFlojOFl5o5dQNXTz6wc2qqSSBIYcAIAJlUmBdvQRtCADhOen90fwzUXtBz0bvmIzeIz1DUNPn0cNrqEZ3Svm+3k0NZVkByveE3gU5wy4W3hphJOfM3rYt0d9vpFqySfn9ZhWl4lDYt7gcfwyZRSnMiaezkQAfkULDWr4FioZLWVx2OH67uQl3Uy+xu0B3wNbEid2zAc1HqSV9at95GxMHDGr+Ovr5vdRg5J2qsxM589XlT0GCo0ILUSN9UzSxa43n24xXS4hVlFbi4uLb0DPWg30Ha4QuuY3OM1oiP74QYd/FoO+WLqC0/9NTr7I0/+KMUjbWwtMU+fFFuLk1AuYepmg33hf3f4iFVRNz9Frejo0h00T8z7ldOzy1dCkMzdQTUlnR0TgwZQojAsQscNYs+A0cWD2ktFSBxZsSse9EdvXPPnjdCW+8YC91FfjnHAGOAEeAI/CIEeAEwCN+AXx7jgBHgCPAEZCHwB+3tmHP7W2ig9VF9NURAP4e/TE+YLm8A/BRjxUCFRUKbPo2FXn5FejTzQLbf0jDmy/Y4+TFPMwd7wqDWqnzdHias/X7NKRllqGZjzEuXC/A0inuMDPVbZBnqyiuwKkp19DiNW/c2vEA5m6msG9nhcy7uSwrwKa5BeKPp8G1tz1z+JNC0tFhYjPc/zEW3kNdEPVnIrotaIMrq+7B0d8WGTez4T+7FfBPFUDM6dOsbZ+islLyvO1GjkSXsWNFx6XdvYsD06aBdAXUmY6uLgauXAnXTp2qhxw+m4vZq+LRrb0ZXhxki/nr4jG4jzXmvOcieS4+gCPAEeAIcAQeLQKcAHi0+PPdOQIcAY4AR0AmAuqceOXprZ27s5R+Et9Tth+vr8OBe1/V2Uld1wCZR+LDHiEC96OKcfpSHsgXLiyqhIOtPnR1dWBro4/8ggrs/jUdLw22xWvP2uHPY9mglPX2LUzx94lslJUroK+nAxsrfTw/0AZW5nXLbrR9tHtfR+PG1gdw8rdF4pk0WLibojirFEVpJfDo5wRFhQJF6SUoL6qApY8ZUi9nwdrXHMWZpSzdP+ZgEqz9LNgcj76O8J/Tih2lsqICZ1asQMQh6U4P5LT3//RTuHftKvoYcefP4/Ds2aJjapcSZOdW4IPFMbjzoBgrZ7rDzckQ4+ZH46kAK04AaHtp+DyOAEeAI/AQEeAEwEMEm2/FEeAIcATqgwAphJ+bfws3t0Wg7bu+6LG4DQzM/zs1t3IIAA/rZpjZdxvMDJXqpgG1LQSHt36X6UE8SaYAsOVGKr66mw4rQz18HOAOfyf1ad4N8Wx7I7Ox8nISW2p6Zxc808S6IZat1xqCU59fWIm8ggpWfz68nw10dYGUjDJExJQgJb0Mo56xw2dfpaBjK1Mkp5UhNaMcsUmlaNnEGAYGOuxnNMbZwQA5+RXY+WNa9X/X64D/TFZUKhD2XSwSTqai97qOMDDT7jubn5KC/ZMnIy+p6j2ImYWLCwavXQtzJyfRcXd++w3nN2wQHWPj44PBa9bA2LrqnR8/n4vpy+Ph7WaIbUu8EZNYivELo/HOCAe885KD1NH45xwBjgBHgCPwiBHgBMAjfgF8e44AR4AjIAeBynIFQpfewfkFt9hwXQNdPH84CG59/jt/cF+OP46t52aDRNrUmToCYN3pD3E98XSdaW/6f4TeTZ6T8wrqjCkoq8SyS0k4GJMDVzMDrOvjCW9LI63W0mTSbxFZbN/ySqICgJ6u5sOqTfYAACAASURBVPgsyKtWzoMmK4qPvZhcgKmnY0HPS9bMxhjb+nkz8uFhWGxiKb78LR3xyaV4eZgtjp7LQ0ZWGdo0M0VWTjm6tjfHkbM5eDrYGoH+FtVH2vJdKrq1N4ePuyFmr47HlDed8ceRLFia6bEMgPIKBYK6WeDc1QI42unjh78yMeFVR9x9UMwyBVbvSsaAXpZ4d6QjdGomlGj02CmXMpFyMZOl8Ut1BRBbWJP0f5+gIPSeMwd6Bgbql1QocHbNGoT99Zfo83gGBCBo/nzoGxmhtEyBj9bGg0oAXhpii5ljXbDr5zTs/DkNG+Z7wb9t4xJRGgGv5eCCwkqs2pXMska6tjPDkslusLPWjrTR8gh8GkeAI8ARaFQEOAHQqPDyxTkCHAGOQMMgkPMgH3uGnIKFlxn8XnTH0Xcv4aldXdH6LZ+G2eAhrZIVGYnTy5cjYMoU2DdvrtGu2vZnJ8G91ScnMMFDZTPSN8H7PVdV963X5DCllQrMPhOH4/F51dNeb2mPSR3FI66a7KFqLDnh445FIyyrGKOa2+H3B1lwNjNoNIecKIYZp+k5czG8iQ0upRagsKwSuwf4wN1cvpAmpa9f2bULpfn56P7hh9DVk08enLuaj63fp6JTazOW5n/mUj56dTbH3chiBHQ0ZzCduJCHJZPcYGhY5akXFldixfYkjH3ZEaE38rHvZA7mT3BlmgEWZnq4E1EELzcj5OaVo2VTE0TElmDUM7Z4EFsCSnGPSSjBK8/Y4Y/D2Zj8phNMjGtqBGhyjx/8kYCra8Mw4ItuLOVfK9NA/Z/W7zZ+PFqPGCG6VVlREY7Nn4+ES6rbiwqTlbUEklLLMPajaCQkl2LFTA/06GCOKZ/GsqFrZns2mJaCVhg10KSL1wswfmEMKisV7K5sWeyFVr4mDbQ6X4YjwBHgCDx6BDgB8OjfAT8BR4AjwBGQRODG5ggcn3AZfdZ1hOcAZ/wx+BS6zW/9ZBEACgWuff01jG1sYOnmVkNUTBIAABEZN7D25EQUlv3rdNeeR90e5vTbBWeLqp72ZAWlOVh+/F1Qf3dlUzVWzjlozL7oHCw8nwBvS0P0dbfEjltp6OFijk19veQuodW40wl5mHEmHs6m+ljTxxOzz8azdRorIh+eXYxxR2NQCQW2BXtj/bUU3M8q1pgAyHzwAHHnzkFHTw/UU56iyXKNHLK7kUXIyCoH1f2XlCpQUFSBLm3Mce5aHoJ7WOHanQK0aGKCD99wgqGBDkil/uPNibh+rxCkTk/CgDfvF8HDxRBNPY1YaUBzH2M0b2KM5duS4e5igISUMrRsaow74UVo39IUl28V4s0X7fH8AJuaR63nPZb73MrjSvLycHDGDKTfuyc5Xc/QkIn2URcAMZNbUhC8cCG8+/RhS5HmwodLYllEfOsSb8QmlmDWynh8PMUd/XtaSp7tSRiQnlWOmSvicP1eEcsqmfa28/8LYuNJwJ6fkSPAEXg4CHAC4OHgzHfhCHAEOAJaI0Btw46MCUX4z3F44Vhfts6vwccx6Lvu8HvRQ+t1G2Ni2r17iD9/Hu1ffRW6+jXTZsmJuf711zBzcoJXYCDMHcV7pNc+X2p+PD45+iZyizPUHl1VVF/dPGrhNyt4J6yM7TSCgqL/H5yIwaWUAkzu6AxTA10suZDI6uIXdte8baImm6+6nIzvwjIQ6GaBGZ2d8dbhKDiZGmBrP2+Y6jeMkr3yeajcYGloIppZG2NVb09MOxWLnNIKfN7fh+0r18IPHkRFcTHIOfUbPLjGtIqSElz/9lt49+4NW19fuUtqPI7S1zd8lQILcz1kZpez6C6VFGia3i11j+lzIrpav/iixndc3UPJUesX5sqt/0++cQMHp09HRan6kpraAoCkpfDFr+lo7WfCUuPnr02Aq5MhFn/4b/aFxi+GT+AIcAQ4AhyBh4oAJwAeKtx8M44AR4AjoDkCuVEF2DP0FKjH+PB9vZF+IxsnJlxB8NbOuLr2PpJDM9FrWTu0m+AHXRWtz2rvmBWWh6NjQjWaJwgQXt8YjqbPuaHvps4wsa+K4j44ehTpd++CnBSqPbb28oKVpyfu7d2LtiNH4ty6dciIiECPiRNx788/4dq5M3JiY2Hl5YWsBw9QWliIosxMdBkzBvf37UNWVBSaDxvG1M7NHB0RMHkyq2XOL83BsmNjkJAToRZEPR09vNNtMbp7/etk3k0NxWenp6C4vKDGvOYOnTAtaDP0deWnstMC19IKMfFEDPR1dVhU/HBsLnbfScMcf1c871srWqz561Y7o7C8EuOORuNWRhGo3CDYwwITT8Sir7tFoxEPM8/EsecjwmGOvwsjHFzMDDDUxxprriSjrFKBN1vZ4922VWQO9ZV/cPgwSgsK4Ny+PcL37YOpgwMToytMT4djq1a4+sUX8B04EA4tW+LCpk3o+OabyAgLg5GVFW7/8gtMbGxAdedhf//N/r3dK6/g2ldfwXfAAJi7uFTftRbDh+P6N9+gw+jRaNqvXzVumcXlLDPicmoBfCyNsLaPZ3W5wp4jWUz0z93ZkGkKkGidnp5Igb9Cwc7k2KYNSnJz2XmbP/00Um/dgnv37qgsK8Otn35iZ7z5ww/sGTuPGYPirCyY2tvjyuefo+v48eznBWlp7J/tR43CufXrGdnR6oUXcPf339XeeeGh5Ij1CWOVa/bFrt/tn3/Ghc2bRW+ofYsWGLhiBYwsLFgXBYr2nwrNw4BeVrC21MP1u4VY95EnnOwMmKbCX8eyWfeFuKRSVq7x9ggH1mWBOi5QC0bSZfjq9wxMH+OMFwbZ4sT5XKz+PBl5+ZVYN88T7VuY1Bjz3AAb/HYwi/2MiJpNi7zgYGuAvUeysP7LFFaaQdoDlNUhGGWJEFFBmSMUwR//qiMje/R0gWXbkvDrwSyVz2xspMvS/c1N9TBxcQw7P61t+U+HiFvhRdj4dQqu3CqEvr4O04f4YLQTbK2qiM7fDmVh1c5kPNvfGjPGuLDsk+XbkxARXYIFE10xtG+ViCJJd9Bz0/kJJxdHAyx43w1d22tZHtKAv2P4UhwBjsB/AwFOAPw33jN/So4AR+AJRiDxTDqL+Dt2ssEzfwayeuLkC5lw6GiNK6vD2JP5Pu+OAV92k9UV4NxHN3Hx4zsazRPOUFlWCTNXEzy7vzfs21X9QRuydi0oUlicm4vMiAh0fustVlecGRkJN39/FKSmorK8HElXrrD0/55Tp+Lql1+CIpV3fv2VOYjNhw6FvrExIg4fRtPgYNzdu5cRCW5dujDHj7IJSsoLseLEOERmVAkhqrP/tZ+EQS1er/74TNRefB66GApFzd7p/fxewqudZml8M7bdTMW2m2loYWOMT3t5YMrJWBRVVGJHP2+4aVAXr+nGCfmlzAFPKyrHR91coVCAiQHO7+aKYT4Nr8qfX1aBsUeicS+rGK80t2Nig9NOx+FFX1uEpuSzn5NRB4LNwV7Q09EBpfqH/fknirKykHz9OnP4vfr0QdLVq3Dp2BGJly6xSH/otm3sfRPpU5qXh9Q7d5gmBM1r+dxziDhwAGUlJfAbOJA53R7du6M4OxuUYWJBZEJ2NiMCKM29Sb9+bB9BqY86Fiy+kMAcLSM9Xazo5c4IDG0sIzwct37+GSa2tshNSICZvT0jLiKPHoX/u+/iwpYtsG/WjJEdMadOMTKD7n5ufDwb79GjByMBqOTBq1cvUHu+kvx8dm5amxT2Ca8mau48nbmirAynli5F1IkTsh5BuWZf3QS5a7YcPhw9PvyQYZuRXY4xc6MRHV/CnH9DA13mtLdoYsyc/3W7U/DdnzWzc6gt44wxzkwwUNAPSMssw6YFXgiPLmFie1RrT7boQzd0aWPGNAZozGfzvBjZIKxJe25c4IUDp3Lw3Z+Z1fM2LfRCj47m7PtABM+KHcmMrFA26vIw8XUnLPosAftP5aiEhfQjNi/0xpXbBdj8LWlOmLLnI0LgdGgeZq6Mr7MuiUh+MsUdFZUKTPo4FlduF7LnsLbQqzGeMk2IFCCcPvuScPr3/HSYJh5GrKOCnQ0XG5R1yfkgjgBHoF4IcAKgXvDxyRwBjgBHoPERoL7iB1+/gOaveCHgk7Y48Mo5eA91hVugAw6+eh4VZZVMG6DZS55MaVzKEk6n4eAozeYVphbj6DuhiD6QjPbv+9VoQXhpxw7m1JEDd2X3bsRfvMgcnIiDB2FgYsKcfvpnwNSpuLxjB4pzclhk19TOjqVJkyggOX6UGUCOFjkwFEk++cknbEyv6dPZP8k2h8xEaNxh0Ues7dh/c2UZjob/VGOOjo4u3vKfj14+z0jBVeNzclUmHIvB+eR8POVpCUdTA/wQlomJHRwxuqW9RmtpOjg0pQBTTsUyx3ZVoAcrBXiQU9JoxENtwuFBdgn2RGZhQ5AXSIvg63sZMNLTqdEWkDI5jsydy6Ly5s7O7B3q6OiwiH7ksWOM1KFsEIqCKyorQVFoygTJS0xkzjA5+IZmZszhp8wSA1NTmNragkQEKVWdPus4ejQoMk3q9RR1J+eZ9hOEBaNzSzDpZCzi80vR2dEMn/Z0h62xdo5V7NmzuL9/PyOvKAsgLyEBlu7uTMugvKgIFq6uSLlxA7Z+fshPSmIih84dOjDyg3QuiATwHzeOfSfomS7v3MkyA+hZygoKYNesGSPCKINA3Z0vzMjA/kmTkBNfpfcgZco1++rGalP/T5H1cfOjmUgiOcWfTHVDYJcqYiX0ZgGLmuvq6DDRxMKiShbhJqNygY0LvXD5ZgFmrIiDh7MhXn/eHit3JKNSoWB6DYLzTY77B0ti4eFsgJeH2WHtF8nsczIvV8M6PzMzoai9N9o0M8HlW3SGWOak9/a3wHujHLF2dzLLBJg9zgUjBttWw1FQVMkyCz7/JQ05eRXw9TLG+FGOLAo/Z1VVlgNpP8wd74rs3HJMWBSDew+KMSTIGkP6WGHe2niGg3BuI0MdvL8ohq0/Y6wLKzWhTBPBhP2FM9LP577nAj9vY0xeGoui4kpsXeyNZj7GUq+Xf84R4AhwBOqNACcA6g0hX4AjwBHgCDQuAtT+L2TuTbSf6AevAc6MDBj+VyBcAhrX4Wzcp9Ju9R+vr8OBe1+JTlZO7aeWgatOjEdY2pUac0wNLDC5zwb42okLpdXeKKO4HO8cjkJMXimL9qcVlmFYE2vM6OwCQ7FUcu0et8as/dE5mH8uAeaGumw/0gPo5GiKFYEecngfjU9wI51KHWJRUl6JWf4u+PpuBtM72BrsDTODhtcb0PiA/5EJcmr1BSiMLC0xePVqSS0FIiQOz57NSBh1RuU3tBYRHmQU3R6/MJr9+7JpHqyFIhlF3inV/ad9mQjuYYmlU9xxPayQEQKC8668B3VdoM4cjrYGePVZO0xfFsc+3rzIC9//mYm/jmfDz8sY1CiCHOI+XS0x9dNYJtpIApCeroYYGmTFIuxECuxY6sNaO85ZE49j53IR0Mkcy6d7sIyFdz+KRlZuOYvsU0Sf7NqdQjaWHHRy/OeMc2Gij9TqUTnLQXDaQ67kM1LCzlqPRemtLPSqCYHa2Nnb6DMygspLJr3hjEUbEpCTX8H279jKtBqnYX2tWVkAZUEQpm5Ohowksfqn3OA/crX5Y3IEOAKPCAFOADwi4Pm2HAGOwJOHgKJSgZiDyaAU+tTLWfAa6IzgLV2qW3ulXcvGxY9vI+rvJOib6KHVaG90ndcaxnZVNeZh38Xg+PtX0H6CL3osacvWODPjOhJD0jHom+7wfaHqD22ysoJy3Nr+ADe3PkDW/SrVeyIAygvKUZJdxtL9qb0YiQP2WNwGnae3AEXpD42+iILEIjy9pxcsvc0g1Ptnhefh6T96wbmbHe59E1NjnrBnZbkCV1bdw/lFt+E/qyW6LWhdfR46w9/Pn4W5hykG/9ADRlZVAnBSz0zzKGNB31gPT+8NBBTAhSW3cXPbA7R5pwkCV3WAnpEuamNr39YKfTd3gWuvmiTH+Zj92HlhPioUFWovkJ2ZC+YEfw5bUyfEZYdj5YlxyCupWffrYd0MM/tug5mhVZ11SOSPHO0jsTno7WaBNb09QXXl447FICK7Ku1dlVFJwPanyDnWw94HWawzQHJhGZ5tasPq5B1MDBhJIESoiUygtZvbGGNpaBKOxeWy+votwd5wNavCt0KhwE/3M/HV3QykFZWx6L+dsT7rOEC1+UJ6O8VINdnT19oIy0KTWBtD5T1pHTrH5uupiMkrYfuZ6OtiiLcV9kRm48MOThjRzBZzz8azuePaOjDdAzFsrAz18HYbB2y5kYqictUOZwcHU2zs68WEDM8l5WPt1RRE5hSz8oK5XV1ZBJ80FyafjGWfqzL6/JMAd1gb6WH66ThYGOph11PeLEuDjM678VoKey6KVHd0MGXlE0LZxoZrKSyrgbBd38cTR2JzseZqMlILyzC2rSPGtnGofiffh2Vi9+10ZJWUw9JQD1M6OTMRyMawe3v2IGTdOllLUxbF4DVrYGwtfpZL27fjxvffi67pHRiIPvPmMeFGMmrHOGFhDJzsDfDhaCcWXU/LLK+xxnP9bfDR+64s1Z2ceaqZLyuviuAb6Ouwfzc31YWRoS7WzPFk/00OcG2iwMxUF9YWVIPviXPX8lm2AM23tdbHlkVeOHslH6t3JbNI/7Lp7qyDw9h50cjKKWftCZ8KsITguFMtPznuRBxculWIKZ/EIL+wkglAThrtXN06ks4YFlWMsXOjWZcJctopI+D7PzOwcmcyvNwMsXOpD9MiIBJh7tp4UFkDGZU6UCmDqYkuiFOZ9a4LS+t/b340rK30sX2JNyubmLYsjuFIJRE09pf9Vb+XlLMpZL1oPogjwBHgCNQDAU4A1AM8PpUjwBH47yBAzvH1DfdxZuYNUB28YJ2mNEfP5e2RcDIVf48IQUlWTUXtVm/4MMG8ygoFDr52HpF7EjDk5wAY2xjWGN91XitGCpAVJBXh0BsXEXsouQbArj3tkRdbiH7bu8Clp0P1epT+3+HDZsi8m8vaA5JRjb6FhykOjb6AiN+qUoef2tUVfiM86swTNhHm0/OR1gBpDgh2bf19nJx0FU2Gu2Hg191haKGPuKMpos+sb6oHYV6bMU3gP6cVDr1xAQkn09iy9DxEChhaGoCyHEiXQBlblx52eHpPIEwc/hX4ktMKkET9xvX4FJ3d++JQ2Lf44fraOvX/lPr/dteFKi8wOZhU607O7ycBbgj2sGRO4NtHokFp8apMVwcY1cIO49s5YcmFBByIyWHzle2t1vZ4v70TvrqbjnVXU5jjvTrQk9WrC/X0FFknUoAc39IKBWafjcPJhLwaa9EYA10dNLMxxmdBXoxUoTW03ZMc5Q1Bnmhrb4p1V5Px7b2MGvsZ6+vCTF+XObo7nvJGelE53j0WjZySCkzq6IRBXlai2ND6r7e0Y7oJ5bVB+QegNnYm2NLPG1/cTseXd9PrjAtyt8DHAe54/3gME2FUZaRBsLiHGy4k54N0ALwsDLGzvw8jTIhEWXUluc66LW1NmH4BnUvI7Hi3rQNsjPRrjCcNASIF1L0T2oP2oj0b0qj04cyKFUwQU46RCGfvOXOYaKY6k9tSsPvEiaxlo2B/HsvGgvUJ8HY3QrvmJth7NLv6M4qeUybAs0QATHBl0XRhPLUHXDLZnQnk/XIgk80Z3NsKiya5oaREgYUbEnA0JJc50S4O+syZZ7/D+tuwNHkSCfzhr6p5o5+zx8TRTli6OZGJ7gm19ftOZmPemgRQKv6XK5qwzIGdP6WxWn6hBMHYUAevTI5EVHwJawe561MfUMReMLqa1OFg0zcpoNICcvZpHWonSeUCzg4G+GplEzYnNrGUZReQEblw9koeIynIWjQ1ZhoHZy7nM7xIn2DlLA8UFVVi1NRIpGZUPR9lElBZwv+G2rLMhq9+T2dlCILooJz3zcdwBDgCHAFtEOAEgDao8TkcAY7Afw6B5PMZ+GPIKZAaPjn0JMBHEXH3vo7ouawdDr56AXHHUlh9PLXmOzj6AvJiCpij/NzhIJYRsHfYafLVEPRZJ5ybdxMZt/8Voxr4VTe0eM0b1PLv+ITLuPNFFJy72jJygaLl93+IZZg3fdYN/b/ohsKUYuwZcgo5D/Lx/JEgePRzqkMAkONMeyZfyKg6x6Eg6Orr4s/nzyA/rrB6Hq1LBMeFRbeYE27TzIJ1G7Bqas72rCiuwNF3L+HuV9HoPK0Feq1oj+KsUuwbESL6zDbNLVmmQcQvceizviMy7+SyZxGs5eve6LetC8siIGzJntrhD9tWltj/vxCU5JYzIsO25b/9xeV0AqB1qAzgtc6zsfHsNCTnVdXmCqaqU4DwGUX/KXpMNe7kaFO9O0WnBRPIAfpvqsOnaLGybb2Rip23qwiObs7mTDyPsglySssxv5sbnm5izVoInk3MRzdnM1ga6uNw7L/3wMFEn7XYo6j02n+ccYpWj/CzRUlFJagtHxmJ2wnkhCZ7dnEyg7mBLk4lUFaJDqvBJiKC9qQzkagg/ayPuyXa2Ztg/dWqOm4iOCZ2cGI6B4LInqGeLsMgQAkDqrsncoPWp3U8LYwwob0jI1FInoLuP+2z9kpydSS+h7M5Jndywp3MYiw8n8CcccqmeL+DE1ZfTkZUbgnrekBkg2AUed96Iw1/RmWjuLwShNsbrewxxMca7x2tEi7s7myOTcFeSMwvxZij0UguKENHR1MM9bbG6ivJLBtBIA0oy2HO2Sqi7O029qzcIbf03ywTYf990TnsjGTvtHFAWzsT1nGAuiGoug81LocW/yHXWReW7vTWW+jw2muiO8kpKajd/o8W/P6vDObkEgEwYrANtv+Qhq1LvFlqvtAekKLty2d4MOeWaunDY0ow/31XPNPPGku3JFUTAEKUntYl4iC3oAKG+jpYuzuFjSEyYOVMd/Ttblk9j+rtSZW/jZ8JZq6IYw72yGF2TOl/+vJYRhxQlsDiSW6sK8HMlXEsQ6FDS1PMm+CKb/dk4PfDVd8fUvynFH8qYyDHn/QNdv2chks3Cxl5QR0D6Dly8yvwyeYklJVXsp9TWv+QICvs+DENP/6dybohUAvEXw9lVhMA5MRTdwkBE9p/znsu+OK3DOw7UUWaEE4kFtiuhSluhxfh0y1JTL9lxyfeGrel1OJa8SkcAY7AfxwBTgD8xy8Af3yOAEdAHgKCcr6gtk9O6+8DT1SVAHiZ4bf+J2DlY8YcZyMbw2rnuPbq1r7mcO3lgOzwPAR80g5Hx4ayiD+RBJSeH3MgCXufOcPU/J/dV6W0T040lQ+QEz/s917M2aco+i9Bx5iTTnuS0y5E8Il4ePFEMBw727CIe8SvdcXDzF1N8PzxvmwemfJc+m9yzonooHMUpZdUEwkCUUH7y31mWo8yJe59F4N+W7sgcm8Cbn8exQQN/We3QsjcGwj99C4rcei9piOy7uViz7DT7GxDfgqAkXXNaKYcIUCxt2pn6oyZwTvgYOZWZ5jg4Aup6uSIUmq6ICL3+4MsLLmQyNLiazt8lB0gOJqkmE/R/aNxuYwAoNp5irJ7WRrh3aPRuJ9VzIiFsKxiDG9ijZTCMpaiTpHwrf28WabBuKMxLMV8gJcVE7IjZ5iE/8goIr0y0INpEGiyZzt7U9zPLmZp+5Sm/VN4JqgcYK6/K8Yfj2FOMYvGB3vjUGwOe1YyyjbY1s8blM5P2gN0DmWyghz7L++kY+vNVBYl97Y0woLurmhv/y95Qg713JD46hR+IgVm+7uwaHtBWSXGHYvG7Ywi+FobY2uwFxPxIw2CwrJKFtkf7F1VrnEoJoeVTNB6dIapnZzR38uKEQw0581DUaDyCsFpJ9JkaWjVOyNCh+YImNW+ADSGzp5eVMZaGxIJU1yuYPsP8raqJm9Ie2FzsDcuJheAWiVS2QGRKE7/lBvI+60iPYqEAQ9MmcJEMuWYHAFAOen/7t26gdaiTg2CKRMAU99yZkJ45GyTEGB0QgnGL4ipIXxH8yhFn1TyKaVfiMhTCYGQkl/7mVSNEYgDQSmf1hLaEQrzqaTA1koPSUrCe6QPUFKmqHGmbu3NcP1eUR01f2EdP28jlsL/ILak+mherkZwczZgJQXKRk78+o+8WBeEIyG5mLE8rloUkPQGvt2bwcoUlI1KE67dLUR6Vs3SCSI8pr3tzLIBiGjgxhHgCHAEGhMBTgA0Jrp8bY4AR+D/BQIUlRec8C4zW7KIP9Wsl+aWw9BSH3e+iMaRty/Cyd+WOeMm9kZICc1kP0u/WRXd1TXQZentFJWnaDtFvokM+GPQKZi5GuOZv3rD3M0EZ2ffwKVld5niP0XDyYS9277bFH3Wd2I187d3ReHIOxeZECCl6xvbGrJ6/z1Dq7ICiACoLK/EX8+dqX4HpXnl0DfVR3lhOZy72mH4/t5sXnFGKdsjN7oA7cb7Ml0CKmXovqgNS9vPvp+HX/seR3FmCV44Hszq8oX9xZ5Zz0gPOrqAjq4ODCz00XS4GytzoL2oFOKZvwLh0dfpX2xntWQkx7UN4ezMpItAZEdtOxn5G768tLROWr/cy+bv0R/jA5bXGU51/pRiTnX7A72s8GtEFotG93W3YO3+KO1+8fkE/B2dw+rRa0e/KTK+6EIC9HV0sKynO/p6WFY7y0KUnSLFbxyKYpoCVO9OjuOmYG9WNnAltZDVkS/s7sai7LQWRfpX/5NpIDjelIq/ro8nIxC02ZNq4snBpig46QgoG/keVHNPBIFAdtCz0plIB4CMCAzqSCBoHpgb6OGzayksdZ/mv+Rni6mdnVl0XbDskgq8cyQKkTklLLOCavVJX0EwWo+U+4mAoEg/Oe+C406aCkSeEHnxd3Q2IyWIZCASZGmAew1BQiJwJp+KZRH5Bd3cGJ4rLyfj+7AM2Bjr48sBPnA3N6xBItAZhOwEesdEZrzVyp5pM1B038RAF9uCveFkZsDKBKjzQi9Xc0YoUHkGGWkA0HM32/iJvwAAIABJREFUtCWEhuLgjBmylpUjAEitFGk9akEoZtR5o9mQITWGKBMAy6e7MxE+ygSgKDxZTGIpVu5IYqr7FGEnZ/btEfbs38nuRRbjwyUxGBhoxTQE9FSIZqoaQzXzc1bTXrZ47xVH5iDTHlSDn5VTwcT1Jr7myCL5K3Yk4X5UCbp3MMPCD9wQGVvCxpWXK9jc5wfasEwBKg04dyUf+YUV7Hy+XkZ4dbgdgrpWOeiLNiYgLaOcRfsnvOrE6vV3/5KGn/ZlMfKAtAGozt/duarkIyWjDJOWxMLF0YARHibGuuxns1fFM70AKjmgZw7qbom4pH9xojN7uxmy1H/6jDJtuHEEOAIcgcZGgBMAjY0wX58jwBF44hFQJgCEKLWu/j9/qSmA09Ov4crqMNg0t8CLp4Jh6miM3KgC5oyTDf+7N+KOpzJCgMwj2InpAFDJAKXRN/ufJ57a5Y/yggr83Psoc+QpYh64ugPLmSaH/PKqe1DWCWB7rgqDzzBXDPkxALqGugiZfQO3d0Wy9Px+2/1Z2QC1/Bv0bXdW+09GkXc6RzXBoKuDPwaeQOKZdPTd0hltxzTFxaV3WIkCpd4TuUBig3QGymwYcTqY/VzY3661JZ4/1lflM5cXVzBNAqEU4tkDfWDmYsJwoVIKIiCsvM1ZJkXi2XR2PtItIIxbvemD8qIK3NwSgc4zW1aLDtIYdcJ+ci6aoZ4RxgesQHvXwBrDyaGcebYq9Z9q+Sd1dMaM03Esgk817FT/TanrX9xJZ3+kk4MpOKrCQkQehCTlsxT77wY3ZeJz449FM8deiOyTA/zW4ajqWvS3WzvgRT8b9rOkgjKmtk+O5HvHonEhuYA5t98PbsqcVorWk3CfcuR9XkgC9kVng+r0fxoib0/SISA9AnKWycGlSDqVGVDKPq0jEA70LKSFQH6aoEtAxMXwP8NZxJ7KHzb19WLCiK8ejGROeVMrI+x8ygdWRnrV+NJYWodq88leamaLWV1cauC/81YaNt9IZdgu7+WBfh6WLNWeCA6BPCGiYdje+0x7QIi4U7ReMBJMXHw+kZUFkCNPJAmdcezRaFxKKWDv5auBTViEX+hwQHOJXDgUk1udXeFsZsBaK/4Vlc10CyhDYkc/H2SXlOOVA5HVQoaEFZFD77VzRH5pJTbdSMFHXV2rRQfl3EepMdQm8cLmzVLD2OdW7u4YvG5ddctMVZOSrl7FoVmzWBtCdUYtN0lI0MrTs8YQIcpNJQDr53li2bYkJoxH/e25cQQ4AhwBjsCTgwAnAJ6cd8VPyhHgCDwqBBSoTlM3czXBgN1d4dzdDgXJxbi17QGufRbOMgIo2k1p874veODq2jBc/OQOhKj9vW9jqgkAQbRPaO/nM9QVgavas3VubIlgT0lie8FbOiMpJINFyCki79bHAf13dUXq1Sym9k+RfBLSe2qnP4vIE0lg4WnKhAIpkk4Rf+VUflpXIABIuyB4c2ecmXEDkX8msLXbjfPF3a+jmSgfkQe0hkNHG3YGhULBlPyH/d4TJTllOPxWKNufovt9N3ZS+cw5kfnVBIAgHph5Jwe/9z8BfRN9lt6fF1vA9AXI2adyhv67uzLxwfTr2Tg1+Soo3EeZApRVIRi1ENt8dgYuxR/V+Ea0cuqKyb0/AwkFKptQR9/T1QItbYxBtd7k4JFzS5FsOxN9lhaur6sLGyM9lrJP6d4UySaH8feILEYOkBNqpKfD6v1Ti8qw6Xoqc/Ypev1BBycsuZiImNyq9GJykimyXFxRyVLd80orMKaNAys3oOg8zTPU1cFH3Vxhb2KA+efikVZUzrIPaK0mVkaMpCgsr2QOL0Xp5e5JKf1k5LSnF5fjckoBFl9IZO3ZxrV1RC9XC8w/n8Cen5zyF/1s8bSPNRZdSMSD7GIWJW9ha4zJHZ0ZKUF1+mREWFBKPkX36Vwn4/PwbVgGq78XouyU4k+OsqeFIRIKSlmkn5z2sgoFi+4SQeFmZsCwIvLAw8KQqfXvuJmOiylVJAJh8HZrezzva8uIC8ogIFX+6LwSRpoRoUFZCDkl5dh5q+q90NojfG3xWks7rLiUjNOJeey9EIlBHQqE8gohC4NS+ylDgvanEoltt1JxNbVKgJCec1onZwS5W7J1SPeAnm/3PxkGGl9MFRM0FQB069IFwYsXw8DEROX2tF7ImjW4v2+f6PEo8h8wZQp0qQ+fkgldAEgFnxT8d/yYCmcHQ1bfzo0jwBHgCHAEnhwEOAHw5LwrflKOAEfgESJAdel/Dj9T3ZJP+Si2raxg18oS4b9U9bMWjGrYh/7WE3atrRD1dyKroxdEAane/9aOSKYBoGxNnnFD9P6kGmr4LUZ5If1GdnU5AY2n/XJjClm7QMHaT/Bj/00CgmTK+wtjkkLS8cegk4wcEMyujRXLIqCzCJF45TNRKr9VUzMm4ieYk78NrJpY4P6PVeKEqp45P6EIe4edYiJ/rN5/TismfLiHsgLi/lVyJ4efshYoa0LZqGyCSiWok0LtRvfXE09jc8gMlFb8W6srdT1MDMzwfs/VIBKgts0LiUdcfimmd3bB1FOxzNGubYLSv6uZYbWDrjyGCAMSNCOxPsEoWp9fVlkdNaY1KHWcHFshK4B1GDgczer9BaO1yKFUbptHa1E6PLURFExPVweUYE0ZCZrsSeUHypZYUIaxR6JA/xSMnFwS8bubWVT9Mzq/j6URS4MXjH7mZWFU3TZQ1XvwszZipEFEtur3RWsY6+ky0qD6LhnpM8ddWYyP9iHSQF03AQdTfVbDTRoA1esY6zPShrIvlI2eb1lPD5Beg9CZQRAFJL0BEkSk7gHKRl0DYvNK2PurcVd1gJeb2zHyo6GyuEsLCnBkzhyQaJ8caz5sGHpOmcJIM1WWn5qKg1OnIie+riaIMF5HV5fV/nsF1syQoc+pRd64j6LZ8mvnemLXT2mcAJDzYvgYjgBHgCPwmCHACYDH7IXw43AEOAKPLwIU0abU+OgDySyF3amLDdqMaQq/l6rS669vCMfV9fdRkl3G1Pp7LWsHCy8z9hkJ/e0feQ5WPuYsS4Ba5NHPjo69hKi/EplgH9XHU837jc0RuLD4NpvXZUYL1uIv9XIWjo+/hLz4IrQa7Y0us1oh7PsYNs7QXB/dF7dB85FeSLuaxdr8UdeBvpu7sHp9ZWPtDDeG15mnZ6iL8J/jcHratWrnnBxwmt9jcVsWVT0+4RKywvNZVoP/7JZMIFDsmWmvi0tus2yCp/f0gk0LS6Z/cGn5XdZtgMT9On7YjKX8U1eDkLk3WbmBokLBsO36UWt4DXRmWQa1rbyyFFtCZuNKwnFZF0ZHRxf9/V7Gyx2nQkfERSMnlbIBqB88qcuT0fYOJgYs1ZtU/MmopnzXrao+8BSNpp7ylL5PafXbb6Yhv6wCXZ3MsSTADT/ez2QOJjm4Y9s6MCf7l/uZmNHFhdXa056fXU1hkXIyWovE8W6kF2HNlWS2Fjm+JERHTuuMM/HMmXU21ceHHZ2RVlSm8Z6qQKMo+oLzCSxaT1kNUzo6g8TuqMyAIu9WhvpMIZ/0ET7652eUlk9q+C83t2XRfsIuJq/KQTfU02FR/lHN7TCsiTUT09t9Jw17HmQz3IizoPntHUyY4B7tu+ZqMmu52MTKGCt6uTMMVl5OQoUCGOFngwntnHA3qwoXElCkDAbCn7IxXvC1Yd0SqGxDwK2Toxnm+LuwbIvll5JxIj6XnY3WX9DNFa3tqqLlRExMPBHDsi+oLSCJHdLPpp6ORVxeKRMqfLO1PUY2t8WtjCJ8cjEJkTnFbC59NrpV1WfKugeyLqbIoPyUFOyfPBl5SUmyluo2fjxajxihdixF/s+sXCm6lp2fHwauWAFj66p7rmwZWeWs9V1kXAmmvePMWvNRnf+oZ6o0ALhxBDgCHAGOwJOBACcAnoz3xE/JEeAIcAQ4ArUQSM6LxqoT45FRWFNpWxVQHd364L0ey2Gg17B92vlL4Qg0FgJy2vUp7y3WAaCssBBH5s0DaQCIWZexY9Fu5EiVQyoqFPhkSxL++KeVnoWZHrYs9kIrX9UlB42FC1+XI8AR4AhwBOqHACcA6ocfn80R4AhwBDgCjxABIgHWn56M5LwYlaegyH9Q0xcwssNU7vw/wvfEt9YcgfCDB3F62TJZEw1MTTFo1So4tGypcnx9xP+UF0xILsX0FXGITyrD1Led8Ew/G962TtYb4oM4AhwBjsDjgwAnAB6fd8FPwhHgCHAEOAJaIFBcXoBj4T/jaMSPyCpKY+0BzQyt0MyhI4a1fAtN7NposSqfwhF4tAhc+/prXPn8c1mHMHN0xODVq2Hp7l5nfH3F/2QdgA/iCHAEOAIcgScGAU4APDGvih+UI8AR4AhwBBoagYqyMmRHR6MgLQ2VZWXQ0dMDCaEZW1nBtmlT6BtXqeVz4wg8TAQ07QBALfuGrFsHExubOsfMiY3F/ilTUJhRpTGhyvSNjDBg+XI4t2//MB+T78UR4AhwBDgCjwABTgA8AtD5lhwBjkD9EagsL2f1rA+OHEHy9evMgVNUVsLQzAwe3buDalkpKiZm5PzRGpFHj9ZYQ1dfHxaurnDv1g2+/fvD1tcXOmqUtev/JOpXoGfMjolB/IULSL19G1nkqKamgn5ORuekZ3Rq0wbeffrApUMHUCpwQxnVDceGhCDq+HGk37+PwvR0tjQ5yOQcdx0/nu2pqVFLwcyICEQcPsyeLS8xkT0TvTs3f3+0e+UV2Pn6qlUz13Q/VeNJCf3yjh3s+QQ8a4+j8/SZN4/dp4duCgW704lXryIhNBQZYWHsv8tL/lWyN7W3h7mTE7unngEBsPbyYneiUY3eXWQkIo8dY+8uNz6++kyEV7OhQ9Fx9Git7iE9W+Lly4g4cACpd+9W3zcSpHNu25YJ3Dm2afPQv4v0PaDvX/zFi9W/J4qzs6u/g87t2qH7Bx8w/BvKyoqKcGz+fCRcuiRrSboDpAFQh7BSKHBp1y7c+PZb0XW8AwPZXdcz1F4j41H/vpIFFB/EEeAIcAQ4AuAEAL8EHAGOwJOFgEKBhMuXcXbVKpBKtjpzaNEC/ZctY5Hc2lZRWoqwv//G1S++QEnuv63t1K1FytjdJ05kjvbDKHjNTUjA7Z9/ZuQGtQKTa+T8tXruObQdOVJlJFDuOtTLLurECZxdvVp0fxsfHwxes0alYriqvcjxjwsJQej27aCopDojgqH9q6+iw2uvNbxDq1Ag9tw5nFq6VBa25FgHzZ8PipA+DCvJy8ODw4dx66efRO+3qrMYWVqi1fPPs/8ZWVg0+HHJ6SUVeSJNxCxg0iS0GD5c9v4UmSYHlVTqlQmO2gvQvWjx9NPwf++9Rn8f9Dsi7vx59j1MvXOHkYtiJvb7RjYQSgOLsrKwb9Ik0e+J8rq+Awag14wZ0NXTq7FdfVv/yTn7I/99JeeQfAxHgCPAEeAIVCPACQB+GTgCHIEnBwGFAnf37sWFjRvVRm2Fh6FI1sCVK0HROWWjyPPJTz9FVmSkRs9NznWXMWOYc9VYUVb6Y52i0hRdlXI4xA5vYmuL3rNnw61zZ80JC4UCd37/HRc2bZI8A6UbD1qzBjbe3pJYUgT17Jo1snGn9xe8aFGDR9/JmTs0cyZK8/Mlz0wD6H0T+dPYRlHm6998gzu//SbqBMs5B0XiO739NnOWG+quUvbB4TlzWOaGlMnFjJzsG99/j5vff6/RM9P7oD0aw+hMRMBc/vxzFGVmyt6CyAmKwHsFBsqeIzYw88EDHJg6FcU5ObLWU4c54Xtp+3bRNVw6dsRTH3+scdbGY/H7ShY6fBBHgCPAEeAIKCPACQB+HzgCHIEnBoH0sDAcmDZNtvNWIxKpYeRXFSj0R37rF15g5QUN5VjRPiwj4a+/mOCXJhF/sRdHEWtKS242eLBGJEBGeDgOTp8uy/EQqzsWzkZpweTUXtqxQ5K0qf08DZGWrLxmeXExji1cyFLX5VhDO3Uq96R7GRLCyBFNHE455/fq1QuBM2fC0NxcznC1Y+gdEul2d88eWevIcdCpdOD44sWg+6apUao9ZZ4Q0dVgplAg5dYthKxbJ5ukqr03lT/Q9y07NhZZDx5Uf0z4u3buzBT65f7eSLxyhX0P5RKBqjCnkp1Ds2aByAR1Rnc86KOP4BMUJBvKx+n3lexD84EcAY4AR4AjUI0AJwD4ZeAIcASeGAQokkURLblW/UexQoHI48dxZsUKjSKNqvahP5i7TZjAUu0bohxAblq13GdWHkckQN8FC+DRo4es6XLVwoXFpNLjKap9/rPPQO3MtDELFxcMXruW1bk3hMlphaa8j5W7OwauXg1zCS0Jbc9G6e5Xd+/GrZ9/lu3oaboXZcBQCYOpnZ2mU6vHa0K80feDMm9cO3VSux/VtZ/8+GNZJJOqRdRl92j7gA/jPdDZbJo0QdC8eaDSGSmLPnmSkVVyjbIPSAdE2Yh4O79hg+gSmpYuPE6/r+Riw8dxBDgCHAGOQE0EOAHAbwRHgCPwRCBAgn1Ut0216XJNIADizp3D8UWL6u38C/uSrgA5OaQNUB+jKOjR+fORFRVVn2VE55KzMWDZMklBRFqENBX2T56MvKQkWedpN3Iky4ZQZZRif3LpUhD22hrhPGj1aiY4WF/TlNyg/ejZ6Bkbwwif08uXI+bMmcZYvsaaRNT0mTtX4xRvYZGGakdH2hKU7XBiyZJ6fxcHrljBBCPra/XJRNBm72ZDhiBgypQ6tfq115LjvCvPqY2H3Oh/r+nT4TdokKxHedx+X8k6NB/EEeAIcAQ4AnUQ4AQAvxQcAY7AE4GAtgSAU9u2ODx7tmgLLG0A8OnbF71nzdJaNfth/DEtPJdcR7Yhoo60J0X+T37yiaRYnBTuDUkAyGmFpnyexoz+NxQ+Uvgpf06lK/7jxslOQRfmUknKkTlzkHzjhqzt3Lp0QfDixTAwMakzviGJuMBZs+A3cKCsM6kbRJkNpLRPtewPy+QKZ1LknkgAOUadPwatWsVKDASTQyBQy79+S5bIEox8HH9fycGGj+EIcAQ4AhyBughwAoDfCo4AR+CJQSBk7Vrc27tX9nnJ6Um6fl2WcJnsRf8ZSGnIFFknAS1NTRNBNU3XVjWeMhUoQkjt1NSaQoFz69fLrvOm9oODV6+Gpbt7jSWpXjx061bc/vXXeh+9wQgAhQLXv/sOl3fulH2mti+/DH/Kbmjg9o8NiY/sh/mndaOmtd60vqZidOqyQuqb9l/7WeubAUCExonFixucGJR6J/YtWrDvomiXBoWCaUKQLogcq/09yU9Oxv6pU1l7TXWmSe3/Y/n7Sg4wfAxHgCPAEeAIqESAEwD8YnAEOAJPDAKaEgCN/WBy03mVz/Eoor9yaqap/dzBGTOQfu+eLNhURno16CAgZxOKwg9et65e9eu0j5xWaMrnIdE2iqjaN28u55jyxzQwPvI3rhpJpRREWpna28ueSvoNp5ctkz2+/6ef1uncQEJ/DZ2FUx8CoDHOIxcg927dWLcAfWNjtVM0FausQcbJJLvkKv8/rr+v5OLNx3EEOAIcAY5AXQQ4AcBvBUeAI/DEIPC4EQAap4k/Qgew2/jxaD1ihNp3nXb3LuuwQH/wyzFVkd6GTPGmM5CA3VNLl4La2tXHqL889a+Xaw21b+39NG1BKPe8mozr/M47aP/KK7IyG0g3gYQzIw4dkrWFqqwQuk+kvxF/8aKsNeQMqk9mCGU0UEmDtmn/RpaWaP700/AbMIDpalCtPUXbC2SWEbR45hkETJ4s+phlRUWsNIGyJuSYcjeOnLg4HJw2TfT5ZLfYfIx/X8nBhY/hCHAEOAIcAdUIcAKA3wyOAEfgiUGgIQkAUsh3aNUK5s7OSL52TbbwnTJYchTPlcdr0mJPeR7V6lIdP6Xy6xkYMCf9/v79uLxjh2wxNSnH496ePawFmlyrHenNioxkGQSFGRlyl5Ac5ztgAHrNmCEpmCa2EPVRPzxrFtJkZjbQWlJYSR5cxQDKsDj60UdIvn5dm+mg+0rlFo6tWyPlxg1kRUdrtY4mpBUpvu+fMkW2SGXt6HZjlTto2x2iPmQEtRzsOn48qDUlOdCCadquT4qIo3WLsrKwb9IkkG6FHBMIACInLm7eLKkdIFe/5HH+fSUHFz6GI8AR4AhwBDgBwO8AR4Aj8IQj0BAEAPXhbv3ii+jw2mv/qqIrFIgPDWVdBshh1MTk/EFP61Hv7FPLliHq+HHZy5PT1+3990H9xXVq16IrFIwEOLt69f+xdxVgVpVb+53u7h66u1tKxNarXvNe4yoKSndLSctFRUTwv17zioWFdHd3DTDd3X3+5/3GMx7OnNj7zIADfOt5fFTO3l+8O9hrrXe9S1ELOfb57jt1qggg6FttM703iyasFFtTgMbs2SPaqSntp86xlPSxV3wR/zjwyu+/CxaCmnXwVDqePUaORHivXkLATy093NA6qfzO8hVzVltWSOy+fdgxZ4649+vSFNXR601Ym2AEuyhQud9QK8Vz69fj0KpVirdnqF2f/slqAwBaYcHsmBhsnjTJZFCQ5S33LloE/5YtTa65zt9XgOjgwg4QSp4BU+8rxWDLAyUCEgGJgETAIAKSASBvDImAROC2QaC2AQB+wLMnOinehkzNB6r2fKXZYrU96Mku6DZiBFo+9phRuraaun1TtcdqxuG+9SnyFzZswMGVKxV92Ku52QzVk6s5n4GJrdOng9irsY4vvywCRHVlzKSTHcGMqhoL7doVfadMuUG8UW1W3tB8Sp2r2tT/kxK/efJkxewBNbgoXb/umJaWpzR78EERhGMwTt/UBs6Yoadwpnfjxia3S8V9NWUFfLb7TJok2krGHzpkcuyWjz8umAzWNjYmj6vP7ys194o8ViIgEZAISARqIiADAPKukAhIBG4bBGoTAHD19xf15KZ6yqtteUbglIh6MZu2a948RO/ZoxhrJW3b1Dggppwm0sl/HztWUI+VGJ0IZslpSmqOlYypfwxp1qRbs86agmUBbdsadMJMjR138CC2z5qlOgPNeftNn25xi0f9NVnCQgjr0QP9pk4FM7a6pjY7bAgfpRR6Na3onLy8cN/y5fCKjATvy6MffYSz69dbcunNnmOs04CxEy0pA+FYvM+7DBtm9D5QGzhTKmqptvMC30EMFh364AOTQTi34GARgGDZkym7We8rqOhuYEmQx+yNIw+QCEgEJAISAYGADADIG0EiIBG4bRCwNADAzD+zyayhN2dqnB6OpSQAwH7jFNgrzc83N734XemHupoPalNMBTrKVGlXatoe7KRVswSB9PabbQzg0CkPaNNG0VSWODHageuyC4Al6+D9SpV7r4YNa+y1LgIASrQr1ArR6bJCbrbYoRIafTVwClXx9YEm7b/ftGl/lgkZuOvUBs4Mds4wMK7aAAADOhVlZUKQ0JjxmncfORItHnnE7POj9n3FEgR2l2CwzqSpCAAoZVaZ3QyAA0n5mL4/Aa721vhwQCRKKyoxfk8cUgrLsLBXGHoF3xhkUzJmfTlGA4j9ONhY15clyXVIBCQCtwECMgBwG1wkuUSJgESgCgFLAgCk7vafNQvMqCqx899/DwYBlJqSAMDRNWtw+quvlA4pBP+Y5TRnapw0U/X0auqYdWnMFLQzV3NMxXbS2IM6dhRZ4XPffWduW0Z/VxPIUUth1p+0yX33ode4caLuvjam1pnjXKY0CNRcc1PrNqdzQDFHCtGRjq7ESJXvNXascETNaV3QGeXxzK6LlnxTpyruPmHn7CxaNPq1aKFkWRYxVBhsGrJ0KTzCwkzOoTZwptSpteSeMQcGhUQHzp0LBzc3c4dC7fvK3L2knVDNvVsX+h+cN7GgDK9tvQ5/ZztEZZdgfKdA/HI9G+lF5Siv1KCFtyMW9TZ9nc0C9hcdEJ1bIgIZsXmlmNw5CI839vqLViKnlQhIBG43BGQA4Ha7YnK9EoG7GAFLAgCs3231+OOK2p4R2roOAKilCSulZ3OtVAmnSrs55X3S6YcsWWJY+0BFVo5zahXH2ZrPnKOn77AnHDkiauFrY0ro+ZZk3fXXRCf1nhkzQCpybUzt/WROpV9N2YepdVc7oxoNSvLzRZkEyznYzYEZfHbGMHdf6Y7fc/RoNH/kESgpu9Atb1HLaFBKoxdr02hwdN06nP7iC8WXkNedIokMAJmzk599huOffGLusOrftRiZO6GuAwAMglL4j0EAc6b2fWXuftWdTymzwOT7ytwG9H7/4FQqvo/KwoxuwVhyLAkd/V2wJTYH07sGY2N0DlztrG/LAEBppQYT9sQho6gcZAE093IUe5QmEZAISASUICADAEpQksdIBCQC9QIBtQEA1sUy+8+soVJT67CZYwCoVVJX3PpOhXPjGRGBocuXC0V5fVOrKk9qNIUU086fFyJvxhTeDTEv1GZMDV0z3VpzY9e0ttl/7bhqGAeG1iKy4QsWCPVzpdbm6afR5bXXTAas1N6jSue29DhtSQGV5dlxwZQQnT61nkGGjWx5p5BpoL3/DIny6a8/PzUVm8aNUzw2zzf3PGvnUHtt1Ti1dR0AaP3kk+g8bJhZ4T/uTe37it0k2CHBnKggA1dKWhRyDabeV2ru0ZzSCgzbFg1PBxv8rbEXFh5JhrOdNWytgHf7hWPqvnj0C3XDsDZmShfUTHqLjj2ZVogxu2IxqkOAYDS09nHG6A4Bt2h2OY1EQCJwuyMgAwC3+xWU65cI3EUIqA0AWKLmrta5MucwXNywAftXrFB8lbT19eZOUKNqbsqpVJuBZeaY3QnMZf87/etfaPfsszc4smqxNYSBufp1tQENczgrqQU3NoZa55Z7o1YFA1emrK4dRHMYmPtdG5QpzsoyGRQyRK1Xuxc1AoCXf/tNtF5UanTSB7z9NsK6dzd7itpuDGqYPWoxMbVYxfX5fwyi9n2lVI+hrt5XZi+MzgGn0wvx1s5YPNPUGwn2fyAjAAAgAElEQVQFZTifUYSsknJ0CXDBc819MHFvPGZ1C0aPoNtPA2DpsWTBYBjTMQAfnUnD3B4haO+nPNCtBkd5rERAInDnISADAHfeNZU7kgjcsQioDQAorU3VBUztHCbrelXS65W2CUu/eFG0t1NC0TYnaKdWyIyY+rdqZVLU0BjzQm1tsaEb2RxGSijoah8QJR0ZDI2ZGRUl2rmV5OYqmpIialRpdw8NNXl8XZQ4KFqQwoNYFjJk0SKR4TXW6cIYtT7x+HFsmjBBcQtJpQ6nJS0g2W1i0Lx5ihhDap10/daZtyLAo7qM5Sa9rxKOHhVdUNiNwZyZe1+ZO1/392+uZGL5sWT8o6UvNlzNEo7+r9dz8FZ7f1E3fymrGKsHRMLF7vYS0CP9f/j2aMTllcLFzgZPN/XGU01rsrvUYCWPlQhIBO4uBGQA4O663nK3EoHbGgG1zrnaAEB5SQl2zpmD2P37FeNkimWgRvSKE2rr65lRNWgaDWL27cO+pUsVfUxzDHN9v9VSfukgER9mVw0ZP+BZb0w6uL6pvX6GxjdFD2b98rYZM0Bxwro0OlJkPbR87DHFWhKcX23Jg2/z5kL9X4lQ280IdFiKGdXt2z77LLbNnGm000V4r164Z/p02Do63jCNmoyzueCP7sBK6811z2HtPyntSkzttdWKJMLKyuzwaoMLxgZUK2RZ1+8rjUaDy7/+ikPvvw++W5WYqffVunNp+OpSJt7tG47/Xc7A5thczOwWjAcaeOKrSxlYcyZN1PT/o4Uv7ov0wPLjyeIYF1trtPV1QpCLPb6/miUYAfz3hE5BsLe2wvITyUgtLENDD0cs7h0qBANH7YyFtRUwop0/Zh9MRFmlBiv7hWPa/nhczCq+YSuc7+VWvlhwJAnb43LRNcBFOOR9QtzwyR9rXtgrFB+fTcOZjCIs6BmKC5lF+OxiBvqHumF+z1Bsjc2tXkf/UHehUUCBP66BJQqzDiYI0cKJnYMw52ACWN6gawxutPZxEmPyuKGRHpjWJRj2NubvNyXXRR4jEZAI3FkIyADAnXU95W4kAnc0AmozyGoDAGppvQTbVEZSLb3eVJswZvuPrF6Na9u3K86WejdujMELFsDFz8/ofaFGmI8U6a7Dh+PUZ58ZZR+Y+oCviwCA0XIGjQbnvv9eOBs3wyzRA1Bb8qCmvv1WtmA0h2dkv35g0OrCjz8aPNRUUEhN203S2all4ejpaW5JqsU81VD0OblaAUA1qvZ1EQBQ3EpUB0m17ytT5U/UdGCgUk0wztT7Spv1zi6pQAN3B2yLq2LVUPiurEKDpceThRBepQaivd8n9zbAO4eTcDA5X/z5gl6hmH84CSfSCtgBG31CXPFcMx/hZIe72aOgrBLXc0vQN8QNf2vihRn7EwRj4Ex6oegkEOxih9UDI3EtpwTXc0qwJTYX5zOLEOhiJ5z19VcysS8xX5x/IrUQzb0dhc4AM/VZxRXwdbLFkZQCONlaC6efgQk66oPD3fFMMx+M3hUr1uHjZCvOn9Q5CIv/EC1ksCC5oAw+jrZ4r38EDiXnY+3ZNBHQoLYBnfyS8kqsOJGCroEuqNBAHDO1S7DsDGD2TSEPkAjcnQjIAMDded3lriUCtyUCah0qtQEAtZRtcxlJtfR6Qx/U7O197ttvhXOlNIvGi6u0/aGaDCxb+pH+b4whYa59Wm0DAKbowaKd3JQpZssirO3soKmoUBxE0X1Q/Jo3x+CFC0EclJga55bjKW0Tp527IC1NtNDjfftXGtXlizIyjIrtGQsKqWXcKBXIVCvQR+zY7aHv1KmwsbMzC6Ul45PZEdKli9mxeYBa7Qj9QVVT//8YoNbvK40GGVFROPHpp2DNv6ayUtF+lbyv6NS/vOW6cPCZ5Wd2/evLmXillS/WnUuHn5Mt1gyMFMr4dKyX9g3D2N1xwrEPcbXD0ZQCcS4z6vdFeOD1tv74v3Pp+C06B8v6huFsRhHWnEkVx9CYNw92tRdtAvNLK0Ug4Z5QN7zY0heT98WjolKDcR0DMTjCA79H52DmgQT8vak37o1wF7oDjzXywjPNvMWai8s1Yg2RfwQuWHLwcEOyFjIxrI0fMosr8MPVLCzuHSb+fSWrWJy7+FiycPo7+jsLuj/3tWZQJBgEeWnzdTT1csQH/SPEekftisXZ9CKsGxyJpIIyEdjgGtj2UJpEQCIgEajx94SGHC1pEgGJgETgNkDgZgcA1IqGmaNsq83kaWnCpOImnTyJs998g5QzZ1R9SGs/pntPnIiG/fubpayrwdTOyQk2Dg4gU8KQtX3uOXR+5RWjc9Y2AGBMzZz13rvmzzdbukHHqO+UKaCGwrnvvrPojlejqK52v2oDANyA0sCHRZtVeBIDM6X5+QaPZrDkvmXL4N2oUY3f1WaclWbRLWHyKG3Rx02oHd8UBoZAU4uL/hgtHnkEbH9qbWur8ApWHWbJ+6rnmDHIS0zE1W3bcGXjRuSnpKiaU+n7Kj6/VDi9pL6Tlu9mZ4MFRxKrnfpHG3nhhRa++NeWKsd4cucgPLPxqnDiqfrfP8xdOOp2NlYIcbHDroQ8ca6ttRXWDopEgLOdcNbb+jqL8987mQIvB1t8OCACn5xPx8GkfMzuHoL/XkgXLAD+eQtvJ7HXcbtjxXiLeochp6RCrGta12D4O9lh/J5YlFcCs7oHC9bAnoQ8DAxzF+wCshaW9gnDD1FZgtHATH47X2dM6RKEb6Oy8OXFDNHBYG6PUDEmKf78b3YvOJVeiAh3e6waECnKGJ77/Rpickvw3YONcTWnRAQAnmriLTsDqL4b5QkSgbsDAckAuDuus9ylROCOQECNs8oNq2EAWCKsxg/tHqNGGXV41X5Qk4ZMmj37savJnuleXGb+lTr/PE8tldnYjWQu+1/buYzSgzUanPrySxxbu9bsPa5lWBBbJQEDQwOq6al+KwIAwnGLisKOOXPEfVPfzFRJiFrGDTskKFHoVzsu24Tet3Qp/Fq0UASf2vHNanvozaq2Fl/3dCVlP8Y2qfZ9xYAgnyU1zCT9uZW+r7QBAJ6/dnADQZe/ml2ME2mF+PfJFDTxcISbvTX2J+WLWn5nWyuR1adDT9p990BX/BpdFbh0trUWVP1KjQarTqeiW6CrYBUcSCoQDnlCQSnmHkoUjvriPmGCDUArLK/E69uihQYAa+ybeTpiX1K+oNszk0YtglNphSJbz3PZhYABC28HW3w8KFJoBBxLKcA7vUJxLLUQ/7uciQFhbmLegvIKtPJ2wqBwdxxKLsDh5AJUaDRinDfbB4jARpBLFTsls6QCvo42OJ9ZjMcbeYnjNlzLFvshu4ECh/xnRb9w2RlA0RMtD5II3H0IyADA3XfN5Y4lArctAufWr8ehVasUr19NACAnNhYbx441SyHXTs5sMuv/I/r0MboetR/Uijdm5ECPsDD0mTRJ0PSVmlon1di4SvrXxx8+LGj6aoMbpurvlbYX03fc85OThUI/s5dqTWkpgFpsLWEAaNfOrDSDAEknTqjdzk073pyie/SuXdg+e7ai+bWtBr0iI80er0bXgoOprf9Xs26Ob65VqP6GWGJA1fzo3bvN7lX3AKVlP8YGrc/vK1L5R+yIgY+jDd7pHSay3rTSCo0Q5tsZn4eWPo7CsV97Nl3U5ueUlIssPcsDaFrxviaejvCwt8HI9gGYfyRRtNNjUGBsx0BBzT+ZVigy6MPb+teooT+XUYS3DyXiWk6VEGCgsx0eaeSFX65nC+r9k028kVRQKvQA6MzH55UiyNVeOP0Lj1RpEnw8MBIxeaWiXIHaBlTxJ72fWf/Sikr4OdkJbQCWJ3BNvYJd8daOGKE50NHfRbQupCgh2xhyHa52Nni+hQ+OpRTiSEo+POxtMalzIO6NUFaqpOomkwdLBCQCdwQCMgBwR1xGuQmJwJ2PAFtIbZk8GWkXLyrerJoAwOmvvgJFBpWaR2gohixbBma+/+oPalJ9Wz3xBNq/8IKiFma6692/fDku/vyz0m0bPE4pxdkSlX5TTo2aGnhDmWilwQNDm1Zyb93KAIDaenpTF9zaxkZkNKmVUBujon7PsWPB8QyZGlHPmykAqKZFH/ehZt08Xk0HAIGTRoPfxoxRJaDH08yV4Ji7lrcqAKD0fcX3BUtcPMPD4ezra275N/yu1Qxg3T1FA/PLKqoDAF0CXITqPyn70iQCEgGJwN2IgAwA3I1XXe5ZInC7IaCC5q27NSVOGo/PT03FpnHjjIqYGYJLScb7Zn9Qk4UQ1L49eowZAwYk1BqV5H8dNQpp58+rPfWG4805eroHkwWwfeZMRbRhBhb6TZ8OdkfQN6V1/zzPqCK6RoOj69bh9BdfqN6/kgCQ2gCA2kyx7qJZe72R9dhJSWb3Qlwj+/YV5SY0J29veEZGCnFD99BQMLCyafx4xa0mDU3Ise9duBBBHToYXI9aIT01HRLUOuhqxi4vLhashfhDh8zirD3AVKtQQ4MwMMWWinw+lVpo167oP2uW6gCg7vj15n3F9oEbN+LgypXiPcGAQfeRI9H8oYeUwiGo98O2RQumAGv6HWyshXp/Zkk5Hoj0FJl4rYCe4kHlgRIBiYBE4A5BQAYA7pALKbchEbiTEci6dg2bJk5UTM/XYqEoAGBBcMEctVk7P9W8fxs1CrkJCXV6efhBTKel3fPPw6dxY7NCf4Ymp+YB6/9P0fmthRasOUfP0NwJR48KijNZHcaMyvJ9Jk4UznsNU9Hyj0ES9ndnT3RDZgmzRDtOn8mT0WTIEKN7UKuvoCbLrT+pmvIKc2r6deEImgtmqBXSI4ODz7MS27dsGS798ouSQ8UxakovcuPjRelIQWqq4vHVCAzGHTwono3SArarU25q8DE2KoNIv771lggA1aVp31cMhDCbDyvTvekNMXOUBNx010wGy8idMaIWniUALA2geN+ehHy09XMSon8UCpQmEZAISATuRgRkAOBuvOpyzxKB2wiB2vQ7VxIAsCS40KB/f/SdPLk6g2rqg3rDq6+CVNa6MNeAALR+6ik0HDBAUS90Y3NSsf3AypW4umVLrZfFDO+gefNUZx6pdH7hhx9wdevW6qw1ab4RvXqh2UMPwbthQ6OOghrqvpJrdX3nTuycO1e1NoG51nEsrWCJhVJTK0anHbeyokLMwy4WSsxc4KIuAgAMupAZYszUtpxT8ixzLr4vfnr9daFor9TUBADU1v9zDUpbANamowNZMgPmzAGF+Sy1jMuX8ctbb4HBwbow95AQMDDRaPBgOLi5KRrSGAYM5A1ZsgTBHTsqGocHfR+VhYVHk+DrZItV/SOEOB/r5m2tgWV9wtE10EXxWPJAiYBEQCJwJyEgAwB30tWUe5EI3IEIJJ86hc2TJimijOtv35zToIZGrh1bqQo8x969cCFi9uyp1VXhRzQ/oBsPHizEysxlz8xNVteK8Z1few1tn3nG3LR19rsaJ8ko9V9vNZbQujmEqYw9r/+Ot98GM/NqTC1dnGOrcdiV6DWoGc/Q3pRkaxOPH8emCRMUB10ouBnZr59JKNnVmJ1CDn3wgSpWi9IAgCWdQsiQoeNKnQFTlnX9OrbPmmVxJwcKZQ5dvhzsOGCJURRzy/TpyFIRONGfh046hUipecASExc/P1XvK3MYKO0CoV0XWQCs9Xe0tRaif7SM4nLR+k/7/5ZgJc+RCEgEJAK3OwIyAHC7X0G5fonAHYyApU6UFhJTAQA6C6wVPvP116oQJJW817hxJntsM8O+a8ECMFNtifHjmR/Rvs2bK86cmZuHtbQnP/0UZ9evV1VbbGrc2jod5tas/7sa0T+1iuiWZHaNOdO8/nsWLULM3r1qt2hcr8DISGoZMpF9+ghdBW39v6FhaxsAMNcek3Ne2bQJexYuVIyPuSy61vk/vGqV4qCCdnJzJRHa4ywJRioJuLCsgDX/dIBrY+ZYF8bGNud4m1qTtZ0dGg0cKFhJ7D5CFoslxgDE1hkzREtLY6YkCGTJ3PIciYBEQCJwtyEgAwB32xWX+5UI3EYIXPn9d+xdskT1B712i0YDAMwU/vCDyBSqaUlHh5eOiBfp6UaMH/Nsx8ZMtaXG+v5+06ZZ/DGtOy8do7j9+3FkzRqw1WFdmhJnsq7mY5Z+57x5iN23T9GQnf71L7R79lnFGUg1InraBRhy7lgbvmv+fCSfPq1onYYOavW3v6HL66+bDDKJ81Tex0paV3LY2gQAlGpCqG3paapsgUEQBraOrV2r6nnWYs9AG59rUzR1S4ORDu7uGLpsGbyp1WHAauN86w/n3aiREF5Uo5jP+3TnnDmq9VV051YSFDX1MCgNgJgLAln8wMkTJQISAYnAXYaADADcZRdcblcicLsgUBtxNu0eDQYA9BSmleJB56nbiBFo+dhjBp1KOtrM+B5YsQJFmZlKhzV6HBkA3d58E8xkW2JcT8rp0yLIUZtghKm5Lc04qt6PSkfXkgCKJW30bggAaDTC6d+9YIHoKlEb473GAEbrJ580GgTg9b3866849P77istjfJo0EY6uo6enyeXVJgCgdA61HRKMsQp43Y58+KFoZakmmKcLgNmghcr7Tx9cY5nrunC+9edSGjxiOQPLJY6tW1drRhDv167Dh4t6fyszAn/66005c0aIHpp7ZswFUmrzvMlzJQISAYnA3YaADADcbVdc7lcicJsgwI/Tg++9V6vV6gcAtMr3p7/8UrWzQPGpgXPn1sjKM/uYERWFI6tXq+7bbW5zZBpQQTygdWvFmWxmKqkkfuLTT+s846+7XiXUZnP7U/q7GtE/ZloHL1hQVX+s0tQ6pVoMqM1Axf9z335ba2dKu2Q6VaRVkwlA5omusavE8U8+AcUL1Ti95jQxtHNYwobQnquE/s9j1WJNDCg2yWw9TRvgopglhTxra0aDRhoNLvz0kwi0qGnLp7se/XuSz2hd3y+68/G+6TxsGFz9/WvAwu4L17ZvF90/6iJQqXu/MmjZZdgwRcwltRiYY2nwfriycSOOfPQR7BwdMWjBApARQSMrh50hkk6eFEGKTq+8Yp5dU9sbSp4vEZAISATqMQIyAFCPL45cmkTgbkWA9aBstZWXmFgrCKodHmbDz57F/hUrauUssJ0VheVY62pjZ4fUc+dA+iqzkDfTGAhoOnQo2Oub9F7dOlt+SBemp4Ot9VjHnnr+vMWOipo9WKr+r2YOHsv9bZ0+HUknTpg91ZjzzzGitmxB1KZN4vprr5e9iwtc/P2FU0nhupy4OLDsRKnRKW04cKA4pyQ3V+lpqo7TCquxLSJbw7EOnddbrfk1b47BCxeCQQtzxg4Nv40erTqApLTEgPOrDQDwHD5//i1bwi0kBAmHD9eKtm4IAwbauo4YIVprWtvYgIEQZsjpMKsJtBgam/daaPfuwulOO39e3TuDWXWVrTp5LRiYCmjbVjjE6Zcvi3akDADcTOM+WRLQaNAgeEZGwtbRUUxHB53PSHZMDK5t2yaeRTXvzfYvvAAKZBqzCxs24ODKldXXSduhg/vdMnVqtbaA0hauNxMjObZEQCIgEfirEZABgL/6Csj5JQISgRsR0Ghw6ssvRT1vba33xIngh/DZb76pleNf23XciedbolZvCQ5K28XRGadKOCno1abRIP7IEUHLZ0nJ3WosI2GLOAaQlBgDDVunTlWtY0CHc+i774LtKs2ZJQEAc2Peib87e3vDIyJCUQDsTtw/90Qmw5ClS0WHAUOmDRiXFRSgx6hRggXg6OUl9BCoDXH6iy/Q4cUXRXDg5H//CykmeKfeKXJfEgGJgFIEZABAKVLyOImAROCWIMAs7Kbx483WhN6SxchJDCJgSU9uS6Fk5n/TxIkmWQ369HDtXGzBt33mTFWZRkvXWZ/PU1oXrt2DJXoIPJc0+ntmzlSkW1EXJT5/NeZUwNdUVNSaHWBsH9pOFmz9yRaBLGG624zvmu4jR4KlJQZNJ2Dc9P770fGllwR7jMGoji++KNhD1HhgYIoCoiwrU9tO8G7DXO5XIiARuPMRkAGAO/8ayx1KBG4fBNiab906kbG504wfsmyXxf7nhRkZ9WZ7XBfLGdTQcdVkemu7UXMMADr/dDr1+6zXhYhkbdeufz7p0cyu30qzRBCR66OjRCddjalhhTA4s2XKlJvmPKtZtyXHspSi79Spgql0M0Q2ea+wXWNY9+5gB4zts2cj/tAhS5Zq0TkMPoT37o3rO3b8pdfIXPCKJRUbx44V5TvM7Hs1aCACAEHt24tyFzIAtG0eL27YIERRhyxZAmq6SJMISAQkAncrAjIAcLdeeblviUA9ROBOzf6zdrnzq68KAaqEI0ew4+23VTncN+tS0cmgyNylX35B+qVLiqfR1tcycHCzjVnP3QsXCkdE34w5/zyuvjmYEb17o9WTT9a65ZoavGsjiHhl0ybsWbhQ8XTMstKx0g/EGBuA2hl01CjQdrOMWh3U6ahr0+0Icvrrr3F0zZo6nYKOK53/kM6dq8eltsfmSZNQmp9fp3MZGozvBQY3gjt0wM758xW33qzrhSkJXsXs2SOCIyw7YZafug2bJkwQlH++MxicEZT/vn2xb/ly8V7gs3jxp5/gER6O/jNnwjMioq6XLseTCEgEJAL1GgEZAKjXl0cuTiJwFyFwh2b/+THda9w40GkmlZdiXpc3bhSCVWqy7nV9JwR36oQ+EyfCyccHexcvRtTmzYqnMKYmn1Nagbd2xKBfqBteaaVchf9wcgHePpSAyZ2D0CfErcY66CzumDPnhkyrX4sW6DNpktGPd7V95hVv3oIDdVs6quloYMFU1afQ+R80dy5cAwMtGibtwgX8Pn68EGFUYnSihi5fDidvbyWHo7KiAvuXL8fl335TdLyag7QBN2Z+6RxSOLEuTTcrTUHGzZMng60T68JY7069Bt9mzW4crpatCJWujXX2dIp5/9AYcNi1YAF4395Ko15F3ylTTLes1Ghw4N//BgUAQ7t1E44+M/7M9Ld74QUcXrUKfP/et3y56ApCXQsNINgCxVlZYjvs7MKAgDSJgERAInA3ISADAHfT1ZZ7lQjUYwTMKf9T3M3KxgbpFy/W413cuDSuud+0aTWd1L9QnI4OWo/Ro8VHr7ZnN7sH0FFSYqZUtDdG52BXQh6aeznixZa+SoYTH+SzDiTAx8kWDdwd8HBDwz3q2YKNLAVS+z3Dw4USvKme45ZQ2BUtWMVBpFF3e/NNNH3ggT/XqtEg9sABIUx4s8oBmIVnWYR++0AVSxdrUyMEqLT9n+4a6Jgzq12XgTDe33QcQzp1EgE3ZoBZalBXZTeGstJ1FdThdeP7gp0pDBmfAbYbPffdd2oupeJjubfeEybUcLoZBNizaBFi9u5VPFZtDmw0eDB6jBwJvmtMWUlentAH4d8JbZ95Bq2fekr8f0CbNuJcCv4RU7YE5N8vv48bhw4vvYSU06dFC012MuG9UpvnpDb7lOdKBCQCEoG/CgEZAPirkJfzSgQkAjcgcPqrr0xSabuNGCFa3d2MOlhmifjRSTppXTgKzEC2euIJsHWVbss+/UtO+vOexYuReOzYTb8buEd+/DIbTcdU1/JTU7Fp3DjkxMebXUdknz6CnkzKt74tO56M5IIyNPBwQGJ+GWZ0C4KDjfUNh312IQOZJeUY1b5KKT6lsAyLjyYhwNkOdjZWsLayqv7N7GJMHMAsINs+/lXGtn29xo8X7QUNWWZUlGA1MBtZV0ZqeusnnxTXWXuN2T3up21ZWLYuBYF+dlgwLhSNI268/sbmN/dMas/jXPcuWgTuWY2RBXD0o49E1rYujA5sz7Fjazh0yadP10npRZMhQ4QgXY1nupbZeV635g89hC5vvGFWQJHBkkPvvy/KdurK+G7o+MorYg18dxkyluKc+uILnP7yy5vWZlRbknRDwMzEJnX1QZj9Z6tB1viT+XLmf/8TTj7fd73GjgVLNa789huGLFsmugpIkwhIBCQCdzMCMgBwN199uXeJQD1BwJwDSidq4Lx5OPzhh3UaAODHbsvHHkObZ56Bk5eX6BVdW6eMThCDFewlLij/ZowfrdQFuFliYqyNZWaMvblNBSP0+2gbWrYxR6+0QiMo/PsS89HKx0kwAELd7JFbWgEbKyvcH+mB8XviwOMi3O3RPdAVX1/ORGZxOR5p5IV9iXnizzKKy9HYwwF7EvOQUliOF1r4iPNXnkxB72BX2FpbIbWwDOnF5Wjj44ytsbmY3CUIg8PdayyXbAFS2G9FzbTu5Owl3/6f/wRLLEwxFHgO6fUnP/sM5779ttZOlVfDhug5ejQ4v+59t/94PsYvjENxSaVY5lP3e2PSa0FKbk0RDGP23JzIHe8tlrkYcx5NPQLEgOUw1Byw1HiPdx0x4gZWi/5YfLZ3vfOORe1Aed93fu01NH/4YaN7ZHaeoolHP/5Y1bUkY4EOKoMXii4KIMZnDTu1B2rDnmDgoeGAAUIHRGkWnEHCfUuX1mlZBe+bZg88IGj7+utg4OHSr78KYVjej2RVMWtPsT++N5nx53uNzAke03DgQFHvv3HMGBHQ5DMR3quXKNNgl4DIfv1EZ5CirCyhWeEeEiJuFY59bN06XN++Xfw/AyL8u0F7T7PEg3hTxLXxkCHo9MorgmWg1UHRXSfH5vXkM+Ho6SkCE2RPMNiVm5Ag9ArYolYKEVr6xMvzJAISgdoiIAMAtUVQni8RkAjUGgHWAe9dssToOG2eflpk0+mc1wUDQOsUM+vv4HZjzbklThk/EvnBRxqqT7NmZh0/QxvlR2LGpUviwz569+5a0cOZSeNHMB0WpesxRy+ms9Du+efFddB39HbE5WJbXC4qNcA9oW748Wo2egS7YmtsDhxtrEVQICa3FH1CXPF9VBYebuQpggWNPRyRV1qB42mFmNY1CCtOpKCdrxM2x+Sita8Tega54rfoHPQKdkVCXhmOpOajb4g7DibnI7OoHB38nfFccx+083G4CJ8AACAASURBVHWuASn3s2/ZMlz5/fda35+mBiAWDPbwXiLmzr7KSh90x2QA7OzXX4t6eDUOHa8J6c68LoYCDqWlGkxdHg8GAca+HID/+y4djcIcsGhiGJwcb2RmGNujOQq9X/PmomadNda6FpVdgoVHEzGmQ6C4/qZMOLQ//4zj69Ypvu+5d+9GjdD+H/8QSvlKgg98tpkZPv/dd4rm4RxhPXoIB9kYk+OGfWk0SDl7VjBPsq5dM7lnB3d3tHvuOZGhNhWYMzWIcFrXrsXVrVtVBR0E42nQICFKqXWAVT0kfFdFReH8Dz8Ih1nNPas7D9/D3D8z/gzA6huvF0sP+D7UNW29P58XlvowiOLdsKEoteK1yo6OFgKTDP6RmZJ08iSyr18XQQIGDVjupNvJJDsmBttmzLiBjVNd6tS0qVHNFuLXbfhw0aWBWgT67xoGjcjIYeCAZRuayqogHE2tZoaq6yMPlghIBCQCZhCQAQB5i0gEJAJ/KQKs4+THlzGhLu2HGOtifxs9GjmxsarWS8eA51I0LqRLF6FsLZwVM9l5rou18de2b0fW9esozs6unpdOHj9eWUPKMTl2XSriMxhQkJICKn+nnj0rnArWZLNkgM6S1uigcC9cD9dA1XMyEJw8Pc3uzxCInDdu/36c+vxz8YHPuegsMFPV+u9/h3/LlgbHPZlWiIl74xDobIekgjIEudghqbAMvo62uJpTggYe9igp16C4QgN7aysUlleitKISdtbWcLO3ga01UFEJ2NtYoaCsUjj/ZRWViMsvE39WXF6JkgoNrK2AJX3CEOnugBn7E3A0pQCPNfbEm+2qygn0rSAtDVumThXMjtoYM8DMHDJY5BYcLIT1qNTuHhoKOnLmMv1K5ybedEYY5GK5S15iIrgHrePAdfB6M6hDp5cq8cwwGrPzUUV4Y2YMmkQ6COr/vA8SxaFqAgA8no4mqd98Fvgc8JmigjqztoaYJdR1WHgkCfllFXi0kRe6BLgogoCOJOvpr27ZgvTLl0GBPa3xPuRzzHucwQ7R5s3E3k1NyHlYdsPnm8+W7nPFMZldZmacOhmWzMHrmHTiBC79/DOSz5ypfnfwOeWzROeb7w4lQQslwNFRppNraD/a959XZKTALqJPH+H81tXc2nuW729iypIWtubT1bfQvqf4rJChEtC2raL3FB1qBoYZHOgzebJ4zrZR28LXF/evWIET//mPCJjSGHyjKCiDKVpmAJ9RPrd8/vvPni2eHa02CJ8dBq6sbWyqu4xQ+LD/rFk48+WXgpFChgB/1+pUMMjb8aWXBBONTACyC5o/8ohw/LlO/h3Qd9o0kPfFdbLrC9fF82ksT2HQauu0aSJocN+yZeL/pUkEJAISgVuNgAwA3GrE5XwSAYnADQho2zjpZkd0D9Bme8qKilQFALTn2To63lGIlxdWYNeYE/Dv4IU2r99+H48J+aVYejwZdtZWWNw77KZfG4p/se1imoXikaTWk6JN56muLO1kNuK2p6D9W01gbWc8E6/0OGPr+uqXDCz5OBlPP+iNV5/yw7AZ0WgQ6oC5Y0Jhb2e+PMXS/bKUgwEab0dbTOkSBBe9Pe6Iz8O22FyDGhH6c+prRli6Jnne7YUAHWRm6hkM6/jyy4J5FLtvn2CBCXr9hAnYt2SJqPNnxwA67lomBUsx6OjTtN1OGDzSHZPOObuZaHUEKC5KHYGQrl2FXgQDbwwQHFm1CtF79lTPweAG2QUMhDFAwG4NPD52/35RYkAn//Ivv4ggwYC33xYBLZZXsSMFaf9khrBNoWtQEIYsXlyDgXZ7XSW5WomAROB2RUAGAG7XKyfXLRG4AxBg3eSuefPEB5Yxoyo1P6xYV6mGAVDfAgAlWaU4ufIKYrcko7KsEs5BTui9qB28mtVse2fq0ibsSkPOtXyUF1eg7RtVrbpuJ2O5ADsFUPTvjba3RoyLGVKyGugYKKUrM1vJXuLMcusKHpbll2PvxFMC/8aPh2Lf5NNo8c9I2DraIPtqPvJiC2Fjb40GDwShNL8cHg1ckHUpD1a2VihILEZBUhHCBwbANcQZeXEFOP1hFDpPaYlT71+BXztPuIU74/jyS3ANdkLzFyLhHuGCqxvikXYiGwM/6oxLX8WiKL0EQT18YeNgjRMrLmHA6s4I6Hxj+73SMg1mvBuPLftyMeX1IHRr5yoCAH8b4oV/PaW8RaP+vUWmx+WsYrT0dsKjjb0w52ACwt0c0MrXCdeyixGVU4Kmno7Yl5QPLwcbDAhzB7tDPNrIE8dTC4UOROcAZ7jb22BbXJ7QgXirfQDKKzVC66FHkAtySypxKCUf4W72okykU4ALPruQLgQiyfZYfyVDaEQ83tgLO+JzkVNSgVX9I+DvbHc7PQpyrSYQ0H3fdx0+HLlxcYKK7+ztLVT9Wbqwdfp0wTpg6RVLcNjOlMwRbTCZfweQor936VKknDlzw2za7L2WLcDnnW0smZFnoICWx84BY8eKv3sYHCCbIP7wYaGLQRbC0GXLYOfiUv33krY9KlkRHIPsge1vvy2CGC0efRR2Tk7VjAUKqZLFI00iIBGQCPwVCMgAwF+BupxTIiAREAiYE2rTrdPMT0kRwk55SUmK0NOqP5uj+isarA4OqiipRHZUHtJPZaPp38ORejwLFz+PQfPnI5CwJ81gNjj6tyQUZ5aKY7RGR9HBww75CUVwDXW+4bc6WGadDfHDlixs3pODB/t74rtNWYKCThX6PQl5WHwsGXN7hKC9X83afUsWkJJRhg8+S8VrT/shNLBmdwLtmKao0qTXk9JPp4Ef+qwpNkSTTtybjuSD6Qjs4YuLn0Wj0eOh2D/lNCorNIgcEojUk9kI6eMH/46eiN6YDI9GrrBztUXMxiQEdPWGlbUVitJKEDYwAFe+iUWbYY1x+Zs4BPfyQebFPBEQ4u8t/hGJfVNOw6eVB4pSi0XAIXZrCirLNGj2TDjcIlxw+esY+Hf0QtOnw+HR8MaWaVk55cLhj4opwQezI8BuABQD/PeMcHRpo4ySr38tSis1mHkgQWgzHEjKF+UanQNccC6jCOlFZcJBL6moxP0NPISzP7lzMEbtioGvky38nWxFeciDDTzxbVQWegS54kRqAZp5OcHJxgqHUwvEn6UVlqO4olIEiIZGemDS3niEudrD39lWlHxkllSAvSPb+jmJAMOx1EJ09HfBiHb+8LC3seT2kefUQwT0A776YqZk9PDvAzraXYYNE3+XkA2ga9RAYekIu1loja1kNRUVIvvO8q0LP/4o6vdtHBxw/7vvilIqrVF7YPusWeI98MC//w2/li2FaOfxTz6Bb/PmYgzO/+Mrr4AlY9SjYIlA9fumqAg/Dx8uNAloDDKwXWaLxx5DRUkJznz9tRAb1NehqYeXQy5JIiARuMMQkAGAO+yCyu1IBG4bBDQaHFmzRnwEGTMtpZKZFKows48zqZpKjB9/PceMUXLoLTvmyrdxKM0tR6uXGyD3egFOrLiMwK7ewpEvzS8TziGdR22Gmc5fUA8fnP34GnKu56Pn3DaI2ZQMG0cbkf0N6eeHq98nVGWEe/rCq6kb9ow7gWbPRQhqeX58EfITCsVvZ9dcNZgptmTz8cmlWLYuGXFJpSgp1WDysCD06vSnA5qRVS4E5+ztrZCZXY4mkY7o09kN4cHGnXNL1sFz6Nh+viEDeQUVGNLHA43ClbW4s3Q+ZvB3vnkcRRklCOrmg+jfk9FxbFPhvIcPCkDivnSRxY/6Ph4O7nawc7NF2okseDR0Q6tXGuDQnHMi+1+cUwbvpq5IOpABB0872DrbojS3TFxD8WdedvBp6YGsy3kihsVxOo5rhtgtKeJ+ifouHh4NXZB8MAMdxjYTQQFduxpbgtdnRKOiUoPVcyLx/eYsnL5UiA9mRcDLw3CrN3OYULhxxoF40ZmB5uVoI7Qb6LBTn2F42wDhtDMwMGZ3LK7nlKChhwMoCOjuYCOy/PyHpQFx+aWorNSINpHUgXC2tQIDDGWVGrjZWSM+vwye9jZwsLUWrIG8sgrBCBgS4YGo7GLBHLieW4rSykpxD8zuHqJYa8DcPi39vTC5GDGbk3FtQwIyzuci62JulePnZQ/fNh5o9GiIYI24hbtAFIpLM4pARVkZdi9YIJx6ajJQ+Z8BOupC0Gln7b9WD4WZd6rrs9Z/4Ny5ohVg1ObNQgSV4o08duiKFaAWgZZFxnaOHmFhgoFWkpsrlPob9O+Prq+/LoIBZBYcXrVK6F8waNBvyhShQcFyIv4ZtQzY5pOiklc2bhT7oD5Iv6lT4RkZKbQ8yDpiCQCNQoXcA0uJ0i9exP533xV6KtQyMCSAKG8NiYBEQCJwMxGQAYCbia4cWyIgETCKAGso2cLJWIsxfqyRdknRKpraAACpn1Rprk92cNZZhA8ORHAvX5z75BrICijJLoV/J29c/SFeOIEBXbyRE5WH0Hv8cfGLGJHdJe2fmWFbF1tc/T4erf/VEBc+j0aDB4NxZMEF4VR4NnFD/I4UhA0KQF5cEeK2JKPRIyHCISEtPWJIIJo+UzNTrBaf7NwKrP4qFS0bO4nWch5uNqCzOfy5P+n8h08VYPvBXPE7nc0AHzs8fq+XCAjUteUXVmDFf1Lg52WLl/7md1PmqOs134rxjp8rxPDZ0fDztsPbI0Mw9/0E3NPNHSP/GWARKYbCfu8eTwYFHxf0CkWoq+XBnJulAxGfX4oPT6dif2I+ckorRFAixNUeL7f0xcONvG6Oz60BMs7l4ODss7j2U6Io7zFlDMw1fDgYvRe3q8HauBX3xe00h6kOFKz3t3VyQlFGhqjlp7HW/t6FC0VGn7R7BgAo5Lhr/nwhuKd1+HVLzigUSOFU/U4DHI9/Bzl4eKA4K6saNgYUWLrGzh1aC+nUSYhJGiovYvCCf9eR0aBrHJvtYtlq0KIH8na6kHKtEgGJQL1DQAYA6t0lkQuSCNwdCJgT/9Nvk5R24YLo604atxLT1ngqOfZWHFNRXCXel7QvHU5+jmj8RChavdxQ1H5f3ZAgnIFrPyWgwQPBIhNcnF0KR097FGeUiAw/aeTMHAZ190HUjwlwFFljG0Ex92rmjqhv4+DobY+K0kqUFZSLOvT+73eCU4Ajji25KAIHhjLF+j2q2We7x6hRRkXv6FgeO1uAgyfzcfl6MZ5+0EcIzMUmlWLOewlo2tARkSEOuBZXgsYRDrgaU4IhfT3w0VepsLa2wqh/BuCHzVmITynFo4O88M1vmbh4rRgv/s0XaRlluHS9GFPfCMK3G7OQmFqKQD97XLpWhNEvBeI/36XD38cWHVq64GpsMU5dLESn1i5iPFL/yUL4eXs2hj/rjwf6G1fH117v9KxyTFoch9jEUqyeGylKFNatT8PXv2SieSNHLJ8SDk/3Klo597ryvylgcOOhAZ4Y/rw/3FxsqsX02HKPZQ+ffJuGjOwK9OvqimnDg+HtYSvaI+48mIt/f5oiWBOtmzph3pjQakYEGRXv/TcFe47mo7xcg67tXASrQlvOwADL2AWxcLC3wkdzI1FeAXzweQp+25mDe/t4YOaIYBH44Dy7D+dhzdepuBxdIjLskaEOuK+vB77YkIEP50SIwE1MYimWfJwk9mJra4V7e1cFBrhWY0Zhv/dOpogM/uQuQXC1s5xufzN0IFiSMGVfPHJLK2psgYGAp5v5YFzHwDoNAvA5PTDzLE6vijLr+OsvyjnQEf1WdEDTp8IlG8DECzgnPl60h2QmnQ62s4+P6KLAmn8KArIrDAMAwrmfPx+D5s8XNH1tAKD5Qw8J0b57pk8XlH92dNn9zjsioMxOEj3GjIGrvz8u/forzq1fL0rMWDbAY9s++6yg6h9YuVIcz84BFPJjdp9zkYFAgcJm998vREbZ7k8rNsrWoK2fegrhvXqJYMGh994TnQOoT8C1kvrP4ERddRC5FX+HyTkkAhKBOwcBGQC4c66l3IlE4LZBoLKiQgg2kaZpzFgrSUdUmx3RijUp3aS2xlPp8fXxONb/n1x5WTjzXaa2rPMl8gPWUI9qUlkpcMV2d/pGpzEqtlg49r07Vznc04cHY+03acIxv3itCPmFleKynbpQiBaNnXDpWjEe7O+BQ6cKQKe7pLQSvTq5wd3VBtm55XhkkJdwsOnwk2HQoZUzVn+ZhnbNnZCVWyEcU29PG+E8d2/vigMn8uFobwUPd1v07uQm2AYMIKz8T4oQudt1JE8EGszZ1v25mLgoDq2aOInWeIvXJGH3kTxxWoCvnXC2w4LssWFrFhZ/nCwYDbr23MM+GPdKIIqKK7FoTRJ+2vZnq0geN/IfAXjhUR+sXZ+Oj/+XJhxyrT062AvT3gjClZgSjJobg7TMP9s78hgGIFbOiICvl63AdtUXqRjcyx1vvhAg1sxACY1rf392BFycrLHy0xR8+XPmDfP4edvCwd4andu4mJyvbxc3zB8bChdnw10JSLkfviNGiPq91rqmiCB/n74/AU808RLHmLK61oHg3K9ujcb13BKj0/o42mLt4AaIcLOcuaA7OLP+W18+jOTDmeZuM6O/kw0w4MNOaPlSA1H+czMtOrcEY3fHCeHNweGmr4/+Or6LysLexDzM7xkKZ/bsrAemq+ivGwC4d/FinP/uO/F3C3VgKL7H0rF+06YJp16aREAiIBGQCAAyACDvAomAROCWI5AbHy+yMuy/bchIjxz8zjui9ZLW1AQASA+9b+nSGwSdbvkm62BC1o4n7E6DS5ATmjxV9y3zSJk9uHJltWq27pI7v/aaUNfWt4LCSryzOhEpGeVYOiUMm3bn4LMNGQj2sxOZzPyCSjg7WaNlE0ekZZQjIsQB7Zo7Y8V/ktE43EGwAc5dLsLrz/ojN78CM1ckCLZAo3BHpGaUwdXZWmSzmY1vHO4o/n/vsXxR5309rgQ2NhCZ8YcGeuLT79OFA5yZXYGzUUVoGOogjpnwaiB6dLhRFE9/HxyPTjsZCA8P9BTZ/K9+yYSNNVBWrql2rKOii/HWnFjh/NNJfuM5f7z7f8kie051/SeHegvHf877iYINMG9MiAh+jHsnTrTfG9jDXZxPVf4xLwWI7P/oebECkzmjQ8R52w/komMrZ+Hcv70yQWToaW+PCsE93d0wcWGcCJ4Me8ZfsCF2H8mvXieDAmzr9+OWqiAF1/DmC/4oK9MIxgGNe3t/VgSaNXDE1OXxYr4+Xdww9fUgMe6C1YkoLwdWzghHz46mcTN2W689myYc8G6Brni4oXn2RR08HtVDkFHA7D81BIyZk601lvYJE0KDtTWKdm564RDyYgpqO5TQ6mB3h5YvNjDKBCCrYdHRJCGCWKEBnmzijWFt1HVyWHcuTWgy9Ax2w/2RHorXzXKNFSdSRCvH8Z0Ca8X8UDypggN1AwD6VH/W/PMfCnp2euUV0S2AmfomQ4YoGFkeIhGQCEgE7nwEZADgzr/GcocSgXqHwOXffsPeJUuMrkuf/s8DL27YgP0rVijaC+s6WfPJlk6mjOUEpIRSQZpBCbaQoiBUWVGREJtSaqSMUiAquHNntHr8cYOZc6Vj6R6XfjpbCAL2/6CToPrXpeXExWHT+PHVtayOnp6oLCtDaUGVU9PgnnvQd+pU2Nipb61GGj2de1sbK0H7p5PatIFjXS6/1mMxa0/6P4ML9/YmOyEfw572R3mFBss/SRYBhKlvBAshvYSUUnTv4IolE8OQkV2lrp+VW45VsyPRsrEjJi+JF8wBbVafgnvv/l8Klk4Ow95jeaKkoEtbF1FScO5KEd6aEyOYA+1bOOP1mdEoLK7EezMj0K6Zc7WDrr9BBhXYUYHO+7yxodhzJE8I+1FbgfNyTdzTy0/4YsTzAfj61wws+ThZDMNAxLiXA4VWg+587AaQk1+BN2fHiHUxcPLMgz5msf3sQgYyS8oxqn0Vy4KO95S9cYKtQ5p9sIv6e4bj6I9rdiF/HPDTtWzMOZQgSiCMmYeDDT4aEImmXrW7D5MPZWDzPw4Jcca6MpdgJzz8cx/R0UHfuKV5hxLRO9gVXQJdhKDisuPJWNEvHGQ1KDV2U6AFutiKbg3aa2fufAZXPruYgf6h7nihhfl7w9x4dfk7hfTo6GsDADvnzRPMpdgDB4RSv24AgIKwsu1eXaIvx5IISARuZwRkAOB2vnpy7RKB2xABCihReVlXiEl/G/r0f/7OHu4H33tP0Y49wsONqitTjOnyr7/iyu+/C+Xouja/5s0xeOFCMAhRb02jwdF163D6iy/EEilURfEs6ixsnz1b/Jm2zZUlLaqoD7Btfy76d3fHjoO5GPtyIJwc6wd1WHtN6Mi/Oi0a0fElosSgQZgDlk0Jw3++TxdaA/q2eFIYBvV0x/7j+Rg5Nxak1rNEgJR57ThaB5pBBDrjNtZWmLQkDvuO5eNv93kLCj6dVHYsYFb+0Ml8jJgdA083G6FBwCAJyxwYmKAuAo0BFJLDra0hqPwDerhh4mtBgimwZV+VyrzWyLz45J0GYpyvfqkKAJBJsertCKHLwNIJzkfhRq6dxzH4MGFhnPhNaQBgzqFENPZwwJ7EPKQUlgul//1J+XC1sxbZ6c0xOULpf3CEBz4+kyqy7rbWVkgtLEN6cTnuj/TEf86no0eQC3JLKnEoJV8o/Df2cESnABd8diFdOKlvtgvA+isZYo7HG3thR3wuckoqsKp/BPyd/wwynE4vxFs7Y5FnoP5fiw1bTr7fP6JWFHbS/n99fF+dOv/a9bFDwOD/dBMtPnXtclYx1p5Lw2ONvESA5Mmm3vjkXJrAOrGgTHRF2BSTIzozTOgUiCXHkgWWEe72+OVaDt5sH4DfrmfjcnYxBv5RmsFrtz0+F6mF5eLYmLxSTOkSJEQeed0CXeyQVVwufi+p1CCjqByNPBzYfRHJhWVY3DsUbX3rpoVnbd6R2r8Tgjt1EvX5Z7/5BvctX46cmBjxHmMb2TZPPy3KnAYtWIDAtm1rM53qcylK+e8TKeI5oXZGoLMdRncIxCATJRhnM4qw4kQyTqcXoVKjQUMPR8zqFoxWPk6q55cnSAQkAhIBYwjIAIC8NyQCEoFbioAS+r+u+r92cfyI0+3nbGrR/NDjBx8z81qjgNTJTz/F2fXrq9tH3YyN86Nz6Lvvgn2rtZZbnIk1h6ajf6Mn0Cl0QK2m3Xn1O5xO2oth3efDwdbwR7i5Y/KTk0UJRl5ioliLlu6ffPo0Nk2YIFSuTQVRarOB+MOHwXIOzqmGXVCQloZja9eiwz//Kdpt6RspwXsWLYJP06YozctDaX4+uo8aBbaQNGS6AQD+/s74UNFGkFoEo+fHIjmtTNDpSd3XddC19fja2vuSkko8NfKqYDy8+nc/vPHsn90QCooq8c8J10SJA8sHGGCwsamq9WYJwpr/pQlxRAYR1i5oICj62oz8lZhiwTBgCQSz9tRGYJ3/e7MiBHNgz9E8TFuWAHZBcHKwRlFJpRD8+3h+JHw8bcXvo+bGCiFGOvvsxvDbrmxMX54ggjGfLKyaLym1DK+R5ZBcCm2Qw9T1pbr+1H3xaOLpgM0xuWjt64RuAS7YFJuLd3qF4v1TKYjPK0MbXyecSitErxA3ROeUgE76PaHuOJySj8KySjzW2AtpheWihWCAs51oH8gsdZirPfydbQXdPbOkAvQ62/o5wcvBBsdSC9HR3wUj2vnDw/7P66plIOyIN5yVp1O7uHcYOvpb7rRSj2PjMwcQu7mKVVHXxlKA+77ojiZP3ljqQ3FDaiZE55biQlaRwKpXsCt2xOWhb4gbfrmejcHhHjiVVoDkwnL0DXFFMy9HrL+ShSaejqK9Ii2tqBzPNPMBSwHa+jqJa+fjZAs3Oxs42loJaj/p/u38nLEtLhfNvZzAcn9PB1uBvbu9Dc5lFImWjY08HURA4q82MrcoDMtnnRbZpw/6TZ+OInaYGTcOFBCk/RVBWWOilCylWNgrTFxDffvmSiaWH08WbS91jdf8vXsi0Njz5rY4/auvp5xfIiARuHUIyADArcNaziQRkAgAuLJpE/YsXGgUC0MONA/W0j2VgKhPXyfVn6rNsfv31zidegMufn6wsa8SB6PzS2eTas1aIz3eVCacoobUM7B1cEDnYcPQ/MEHb2jt9PP5tUjMvY5WAd3Qu8HDSrZg8Ji0ggR8c3IFHO1c8GyH8XCyq/kRqXuMRlOJDiH31Ag66LIpqKo9dPly4fDrtlq8GQEAtsNi32xqNFAhm3gpMo1GBG74od9gwAB4RUbWOI2BBQaXqOJN9gV7d7d8/HGjc+gGAEIC7bFmbiSC/Kuyr8zgU8uATjjp+jS20mM7Q2b0KdhHJ3z6iGD894f0avE/ahPMHROCRuHUIijF2vVpgqpPc3W2ETX/nVo7i/M/35AhzqN7VlGpwd8f8BYBBCr7s61hS4oAzowQugjaAAB1AlZMDxdj0RicKCyqFOUHs1cmCFYBdRkYsJi2PB5RMSVwdLAWugTc4+QlVR0PGHzgfK/93Q/f/p6FD79MRUSwPT6cU9UJwZQVlldi5M4YJBeUC+e/rKISCQVl8HOyBbOXnf1dcCajSDjuDrZWKCirhJ21FTwdbDCnRwiCXewxdncs2FWgrFIDNztrxOeXwdPeBg621sL5ySurEJlpZrejsotBkb/ruaUorawUa5/dPQRdAv4M7gksKjT4+GwafryahayScsG0YJCgd4gbxnYMgJeDcrq8/v4ryzU4PPccDs05p+h2tfSg8HsDMfSrHqKbh9aOpBTgt+gcFJRVoHOAC55q4g2WPJxJL8S0rsHg7zMOJIiyi2eb+2DZsWTY2ViJ8oDY3FJ4O9oI5z/MzV78m448AzC8dsSyU4Az/ncpUzAqhIiiBnC1t8ZTgmmQLuY8kpwPBxtrVEIDB2trLOsbhkh3hc+uSjAqNBp8czkT/72QgbSiMhGYeK2Nnwhe1JBJ1Ghw4aefcOj99wWLqe+UKeLf3Njl33/H4Q8+AN/dX+3iBgAAIABJREFUfSZNQkCbNipXYvnhh5MLMG5PrLj3DVnXQBesvCcC9jrCj99HZWHh0STBFDBkZMBM71oz8Gn5KuWZEgGJwN2MgAwA3M1XX+5dInCLEVCi/m+o9ryirAy7FyzA9Z07Fa2Yjp+2NzTnPPrRR8KB1BqZAawbbXr//XALoWjbn5+Wullw7fFkJET266dobv2DyitL8eH+KUIY7un24+DrYvlH3LH4Hdh06TN0DO0vpskrzsST7UaJ/84qTMFnxxehuV8nHI3fJo5pE9gDW698jRc6TYG1VZXTyGAIRbGSTpwQ/6/NmjEAoiu0SErtgDlzYOdUd9RTlhhQoTuib19E9u2rGE/qEhxZvVq0AGNrLm2wRneAU198IYI0DAK4h4SIY5oMHWp0DmbOKcbHtoZaIT1m/HUtK6ccI96OwcWrVXR8Gh3lkjKNYAhorVs7F5y6WFSjSwB/p/BhZm4FMrNvVPnnb3S2u7Z1qdE9gE77ogmhQqhPN0PPTgfsLKBv0QklGD4r5oY1MfPv4WYrWjZqjeMycMESDV3TnU/xRVFw4N7EfCw7loQJnYPQsw7E9xRMeVMOiduWgl+f3I+SrCpxxptl9m62ePT3fgjq6Vs9BQMbC44k4kJmMRb1DlXkeNOx/2lbFpatSxECl6NfChB6HPXdGOghC+RY6o3iiiwfYdBHjXjhX7VXMmSGb4/Bhcwio0vQ16NghwZ22Egu+POdon8yu1ewi4Ua3Ye/CgM5r0RAIlD/EZABgPp/jeQKJQJ3DAL5KSnYOGaMyNIaMzrudOB1TVfxWQkYumOwT/TGsWNRmJEhTqUTyQ4D7HdvyPTFBmvbUeDXC/+Hn859DGd7V7QM6IazyQfQK/IhxGRdRHZRGjycfJCSF4sn2r6FzZe+QE5JJp5s+ybis6Ow5/pPeKHTJFxKO45wz+bYdOlzZBWlItyzGbydA+Dh6IPCsnwk5V5Ht/AhOJ96GMm5MeKYMI8m8HYJwNmkA3iu40R0j6hyhvVps7pYxR08iC1TpojjGIjpOnw4jv/f/+H69u1gIIX9t7sMGyayaqaMwops8+jduDH8W7eGja0tMqKixNwUHwzp1Engz37dVOlOOnVK9Nvm+IdXrULjIUPgHhqKzKgopJ47h8B27USfblL/A9u0AQNCZFzwz09/+aVgXWReuSKcfms7O5Bp4N+qlfitQf/+6PjiizcwMrh2Okn/+zUTH3yeIloAGlO/P3WxUHQLuHy9BN3bu2D2yBBciy3BtHfjUV6uEZT/x+71Ep0NVv43BWcvV334N2/oiOcf9cE9Xd2RlF6GpWuTcOxsocjaR4bY44n7vEUnA2Zrf9iShU++TUNGdoXI/I/7V6DoEkAjG2HF/6Vgy74cfDA7Ao0jDIvYsSvB2+8nICW9HJ3bOIvWjHTsyQw4crpA0P05bouGTkIfgFoHeQWVYj5qNLRr4aztuKnkETN7DOvTWaueVVKBiZ0CBXXdEmM+dOWJFEF1f7WNH768mGFUHyAhv6o+/URaoaiJ7x7oiol74xDkYoei8kpQTf+tdgH4+nKVrgAzsVtjc4V2wMut/ESZArPg83qEVpcLFKYW4/dnDiJue1VHhZttXaa0QM/5bY12BFAyv7aMhcElBrjYASI8uG7aHyqZ35JjGOiYtC8Ou4yUcdSFhoMl61J7zqcX0vHeyZRqQUpS/h9p5IUtMTmCgUFj4n9mtxDRLYP3NzU1NlzNqp6KbBrqZ/DPtCwCjrO8b3gN5ova9cnjJQISAYkAEZABAHkfSAQkArcMAdK06WDq0ut1JzfmbNOhoxNPx1KJDVm8uLrnc/SuXdXCdjyX7aDav/CC0WH0Sw08QkMxdMUKETiwxHKKM/Dp0Xn4e7sx+OjgNLg7eiPMoyl2X/9BOPIFpblwsXdH94j7cDxhJ4LdG8LKyhrH4rch1L0Rgj0a4lTiXvi5hsDZzg1eTn7oEXE/1h6ejYY+rZGYcw2JuddQXF6IVgHd4ebgCU8nPwS4heNgzEY42Dqhe/hQtAnqKZavS/+nwzxkyZJqcSw65FTPprV+8klkx8Yi/tChG7aty64wiIdGI4IGrMVnxp/Ze1d/f+GUs7uDrbOzcM6Pr12LkG7dcGTVKng1bCjEutgdghT/o6tXw9bJSXRxYLAhrFs3xOzdiw4vvojts2YJ9gCDFaWFhWj+0EM4tm6dyP73GDUKl37+GYEdOiDp2DHRA5wlJ13feAO2jrVTf7fk2t/N57AcYPyeOPytsRdeba2uZZ0ubqxLn3UwAX9v6o0tsbkIcbXHoaT8GvoAeWWV8HawhZuDDU6mFggHjLR/L0cbkFZ+NKUQ3QJd4GhjjS2xOWjp44R2vs7YGZ+HaV2D8Ov1HFGWwCz06A4BVZl2DXDq/SvYOfL4LbuU4YMDcf83PeHgaWHARAOs/DQFccmlePFxX9Fmc+GE0HrXhUMf0NWnU4XYobFODnXVxeFmXkiKXL6+PQbM6Gsd/bfaB+CfLXwFvZ+lDVrjPfaPFr64mFmM4TuikU29C0CUWszvGYL+Ye4YsT0GB5Or2DosF6DGBv9cmkRAIiARqC0CMgBQWwTl+RIBiYBiBMwJ+RlTnmf2fuPo0dWiTqYm1G8BqN894J4ZM9BwgGEhPrb/2z5zJhKOHq2eorZUeA00+PjgDJxJ2gdf1xBkFCSK2n0f5yCEeTUVTj1ZAaTwF5UVwMbaFi4O7vB09ENCzlURHLC1tkNyXgwa+7ZFcl4snGydYW/rJJz+4rJCvNx1FkrKC/H58UVoF9QXZ5P3w8baBpWaStha2+PFLtPRwr+LyJzrllLoBjf0f+s+cqQQTSzOybkBbrPtAf8IADBzz5p9e1dXWNvagt0XInr3RvTu3XB0d4d7WJgoQ2j/j38Ix78kL08EBhIOHxY0f7JEWLd75quvhIgXhb1SL1yAW2Ageo0fLwIyDFbE7Nkjyj0oaHjhxx8R0rUr4g4cEMEGsg7aPfccmlGTQZrFCDBLuV7UZacLFXg6afY2VqIue2T7gJq12SpmooNP5XqK/lFfgNnRcDcHIdpH0TNmhqftj8fJtEKhbB+XVyqCAIb0AVif/kQTL+HUkwUQ6monMqikkHPNVFVnG0DWu2cXl+NqTglKKjRijgYe9kKLgDXy7/YNE3PkXM3Hz4/sBdX/b5U5+zvi0d/7wq+DZSJ7GVlVbSr/dp8X2jR1xoIPE4WWhK+Xcg2Eyj+8cHagsMTKyjWCTaK07EDfCXaytRaikGQDMChD458t7RMmOkrUV/viYgbePZFcHcSg7sKagZGC/UKBv4VH/mS+PdvMB+M7BWLe4USw/l9rZDqsHhApni/9oMGMbsH1QnyxvuIv1yURkAgoR0AGAJRjJY+UCEgEaoGAEhp/43vvRe+JE2sot+uK05lbgr54nX4AoNvw4Wj15JMGhzFUokCtAPaQvplG4b6vTiyFjbUdRvRcfNOm0g+khPfsiXtmzhRCeUWZmYJlkR0TAxd/f/SfORN7lywR/681Cib2njABTe67r8YamfVacSKl2pFztLXG2A4BeKKJd/WxPOb9U6k4llIA1srSMWNt6/PNffBgQ09B2zZndEa3x+WCGUO2L6NoFjO9C3uHGqTHMvv7y7VsfH4x44bjX2nta1hYTG8BpIR/F5WF3fF5SC0qq1bopjhZC29HvNDCVyh6m1+54Z2Rlv7D1Sz8dDUbCQWlYnz6XWwZdn8DT5E9JP1XiXEsCsb9ej0bMbmlyC+ryio621oL5fZXW/tbtFY6NXRu9LOzzb0csWZQpBBqs8SM1T7rUqSVjGsoQEFHfmLnIMvrxjXA4QXncWD6GSVLqNNj7l/fE02euLEbgNIJSPkfvzAWK2dE4MzlQlyIKsast4Kru0+YG+fS9WK8OTtGCEqunhsBfx91TASWzLwxM6ZaVNLT3fS9wWs3ZV+8aB2pNa1zPGlvnGB90JgZpwYCOx/UR2Og6fXt0aJTgtZ0hfv4jM89VNV1hcY9PtPMG69ui66u/ed9P6ZDIJ5rXsU2W3osGV9eqipdo8kAQH288nJNEoHbEwEZALg9r5tctUTgtkNASf1/z9Gj0fyRR2rszZAwnzEAdJ1aHpN4/LhobactO2Dd+MC5cw2q+pOyzrZSFMrTmiFNgroGn+J+JxN3ibr+x1q/UdfDV4+nv7+2zzwj2vHRmI3fPHmy6IKgFQZMOXsW+5cvR25CAhzc3UX5RLMHHhAZfV2jEvmEPXGixlrXWvs4YfXASDjYWGHVqVR8cSmjRosrHs8PX2b25vcMFRlYU0Ya7dLjyTXUsg19HFNMbPbBRNHeTN/MCYtRSf6dI0ki2GCMlqwds6GHAxb2CkVjT+VlBnQYPjyTim+vZBrERDs21d1X9DPdAoxBjnXn0vHZhXSjyuNqcdbOfyW7GK9vixHK+vpWW2Vy/eyndnwGdFYPjBBt7JSYsXtCe/8xAKLWmP3fcP9uZF023FrQ2Hhs59d3WXu0eqUhUk9k4ffnDiIv5kZRO3Nr6Tm/DbpMbWnuMIO/r9+Yif/+mIHlU8Kw/JNkPHW/N/p3V04b572em1cBO1sr0Z5Srak9n8yO0btiq98dutde1wGu7wwAtmqcuDceJRVVyv8MWFCPos8fAQv9AABLABjw1GUM6N/3uvuXJQBq70R5vERAImAKARkAkPeHREAicEsQ0HfE9SfVr0fX/V1XnM7cYvVr1Elh3zJ5MtIuXhSnOnl54b7lyw22ktNvUciMN2vkgzt2NDdtrX4/lbgHXxxfjFe7z0UT3/a1GsvUyfr76zN5MpoMGSIU8Y6sWYMzX38tTmeWnx0SlJpupk73HNKtPxwQIZzTry/VzCDrj98v1A2LeoUJ+qshY332q1ujq9qV6Zj+xzGziv+7nIkVJ2r21NY9jyJcVBfXt/1J+Zh5IEHUgys19ppnja5+ezpD5zPzPWZXrGAkKLEW3k5YNSBCtLXTNwqLcazzJlTH1eKse/wHp1JF73h9Y6BmRb9wkLJsiTEoo5v91B3j3ggPgaUSVgWZJMO2ReNy1p+dGrRjWcxQ0ABHF13AvimnVW+NIn7d57SBta2V0BCwhEXQ+tWGuOf9TrCx/9MB/+a3TPCfVW9XZeWLSyqx9ps0fPlzJhzsrTDmpUA8NMAT76xOwoWrRXhyqDd+3JqFBWNDsfjjJIQE2OOtFwIw898JQhCQXTC+/uXPmnRu9OkHvTGkjwfeejsWy6aGoXNrF+w6nIcla5OQllEuOgpwHratHLsgFr07uYmuErNWJgiNgbmjQ3DwZAEWfpQkBCvZDtOc6QeByKZhizxee10KfH0XwZt9MEG0Z9Savmq/rjPPgOfULsH4LTobx1P/DDZ39HfGKtL//yi9GLEjBgeSqjQA6vv+zV1n+btEQCJQvxCQAYD6dT3kaiQCdywC59avx6FVq4zuzy0oCEPffReuATXbnOnT+E2BVO3U6hzEAMKuefNQXlKCzq++KroM6Gexebi+RoGpYMHteKF096cbcMlPTcWmceOExoKp62Bsz7ofqrrHMADAPuJKnH+eZy4rvyMuV9CFS/VS8myNxRZZ/OimGcsI66+frIMP+kfc8Me7E/JEzbmxHt6mrnugix1W9Y8w2aotKrsEb+2MQUqh8ZZf+nPoU4O1v6sNJGjPM4ez9jhjARf+PjDMHYv7hCly0g1hpl8vrT2Gjs5790QoDixQuf+tnbFCyV/fmH39d79w1Y9qQWKRqP1POXqjg2xuIJ9WHnhoQ294NPqzTj39dDZ+HLobHFOpNf17OAat6wI7lyqmDVtOvjEzGu1bumDGm8ECc3av+H5zFh7s74kfNmfB2ckaC8eH4b8/povjWU3z0hN+CPKzE+fOGhkiWlJSH2DCq0HCOY9JKMXuI3n4dUc2fL1tMevNEJy+VIjvNmXho7mRSMssE60yB/XywKVrRbh4rRiTXgtCaKA9piyLxz8f8xFBibTMcvTu5IqFE6pYB2w9+fGCBmZ1BwzdX1pxPAbxdEXwqIz/yeAGQpuhvpmhfQwOd8ei3n+WcegGSXmPj+0YiPdPpt7ArBnWxg/D2viL7VEP4/Vt0aCYJk27f4oFLjqahItZxULTgqVC1OFg1wAlAbP6hp1cj0RAIvDXICADAH8N7nJWicBdhQBbyLEtXNTmzUb3bUps7+B77wn1enNmqmUfNQisbGxgY2e4plVfBI9zeTVogKHLl5tte2duXfXhd/396QY3KMLHen8aM/89x46tocNgag/GAgCkwWo0mhoOu6mx2JqNGUBtFkz3WP2aWO1vulTvfYn5mLwvTpED/1RTb0zuHFQ9RVR2MbgXbbsuS66bqew1HYU3d8SIj3e1pu/MKuk3bmoOfQfF0LEULltyNFmo6OsaqctzeoQIoTZLzFTWXi1tnwJqC44kGizT0HWo1Kzz8tex2PjMATWniGN7vdMWnSe1uKGFX2leOTa9cBDXNiQoHi+wmw8e/qUPnHwdRLtKtoj8+Js00f5w0YRQtG7qJBz5ts2cMeJ5f4xbGIeT56syyfZ2VqLV5L29PTBnVAg27c0RTvnquZE4cDwfn/6QLv7bz9sWc95LxLmoIkwZFoR7urtDU6nB2+8lIjG1FCumh2PVF6ninI/mReLb39mqMh1agUC2mAz0tROsgZ+3Z6NNMye8+UIAJiyMg401RGtNJ0fTJQT6AT03exu8d0842vo6C/G/f225Xs2S0c+OKwbzFhzILD07XrDVpNYmdwnCU3/on+g782xLyd/eO/Vnu0BqplDksOcfIocMEL685TqSCqoChXwuRrQLAAMJ+qVW+uUGt2DLcgqJgETgNkdABgBu8wsoly8RuB0QYCu4rVOngrX8xoxK7b3Gjq3Rr92QY25sjNq07KMK/aaJE5H+R6kA59DXEzA2L+vmY/ftw9lvvhHK8xTVG7RgQXV7Pd3zqC9w+MMPceX/2bsOKCuqbLuhc6IDnejcgOSgJCVnFBPGGcM3oogYyDlIziCCIoI4o446KgYwkJGcg0TJnXPOufuvfZv7qFddLzXgGOqsNWuk3617b52qV6/OPvvss2kTCFiwKwHBD4NVVSF2/34Q9KBoX8vHHkP7wYNrMBbUa1aWl4vsfeO77xYt/Di30tTnJ8USuddtU6YIDQAq9g9YsAD+LVoIHQTu88rWrSCAw7IAijRqmSkAQD2WmWcPBzsUlFeYrHs31e5L/RKtnFuKhtmaXZfZRs5F8b3Xd8YIEUNTxlpyngPF9UzpApjKYGv1+1avw/lZ/sAXfPX8ZFN80DfCUAZgSphPzklhPpa+a83FMer51HvREjWTY260HvvHqGzMOJhYA1jg/FqsDHPPODX1Wo6tbc10WX45tjx3CJe/jbfp0erdxAODfu5hlP0XE1QBe8edxLHF1SVI1pgSANhzJA8rPk3B7JEhWP5JChKSSzHltWCMmB2Dbh08MG9MiAjAV32RiiUTw0RG/tDJfKyeHYEgf0fMWJGAAyfysXhCGGa9l4DyCmDNnAgs/jAZvxzMFWAAafy0mMQSvDwpGne0cMWc0SEYOjUaqRnl+HRJQ+TkVgjQ4dWn/JGRXY4Vn6SgYxs3vPlsAMbMj8Owp/3FPM+MuYqenTwwY3jN0hr1uavp/+z6sKZvJPgMUIMDtQVzrPH3jY754HQqPjh9vUxGTddnqQ/BDNnRgGAG6/23x1ULHNLUDAc1qMByJZqyzEC5b7YU5PNMN90Dugd0D1jjAR0AsMZL+hjdA7oHbsgD1ggAmlLntwY8kJuzNmDXOpnc+HhsHD0aBampho8t9rwHkHn5MnbNm4esq1eNpg1q3x6+TZqAVHuq5rsHBorP1VoI6jUIDDAbL0ULtXQIuMddc+aYBFR8GjdG/7lz4eZ3vf+6ugOAZFwQ8FCL/3HPar0Ac90QrAEA7gp0x5yuweLFlxn2136JBgN2tZnKLpPuPnhrdA0xOjmelHRLAbxyLXWAaC4oZcA7tLU/nmrmI/rFzzyUYFYYUEscTytLKPdDUGFIKz+80NJXCINp1d0rA3Z12zTleTH4IKuBHQRICTbFiLAEALCbAINrdllQW22Da85DYIH3C6n7WmZLptccKMT7bG3/CLPlGFrrJx/KwHf9d4KZe1us5YuR6L2yA+ycama9z34UhW2DD1s9nUe4Gx7a2AOlvi54cxYp+PVAIICU/cLiSjg71kGdukA9dzs897Av1m3KxF23u2P4cwH4eVeO0AFgQM5AnToAefkVcHGqi8hQJ6Skl+Gh/t74z/oMlJRU4rGBPujSzh2nzheKLD/V/6nc366lK9Zvy0ZRSSVeeMQXialluBxbLLoLbN2Xg0VrkjHt9SC0aOyCodOihXYAWQhX40vw2tP+ePZhX7PnSxBtyLZoIzaMZLnwjhu3J84QINsqCmm1o2/CQHWpAqdU1/+rwYznWtQX30vl809937PlJruq0OQzblNMDig2qDapKcDnjm66B3QP6B6wxgM6AGCNl/Qxugd0D9yQB7TU9dUT9p83D6F33VVjHWvAA3kQVepvf+aZWu1Va4+muhLIBRKOHhXaAhQaNGfK4DnhyBHBNJCm/ExZi6+cT9mJoCAtDVsnTRLAgzkjGNJz8mQDE0DdSjHkzjvRffx47FmwAPGHDgmgYsD8+Whwxx1CFHDf0qW48OOPhiXMtU+0BABoifup+2Irz0VL0d9U/b8M9A6nFGjS1U35SBkgmst2Mzgf0y4QLBegqdW8teZXi8+pAxrlMXx5f6JpfYxuF2io4VW+/MuxSmq8KfV8rdp+rQCFc5oDAKxhQ1CsbUn3MJOCjab8zq4Kk/cnGNTS1eMItrB2uluQ5X7vFBIkTVqrZMMSwKG5v1qK9nEuc6374ran4Nt+O61+LkkAwKtZPRQWVYiafgIB/P+6deugRSNnUd+/5qtUXI4uMYjzUbW/oLASi9cmC1ZAk0gnDH7cD0vWJqPlbS5CJHDK0gR4e9ph9IuB2HEwF1v25gpBwdAGjgI0YMnB3PeTENLAARNfCcL6bVnYsD0bjSOcMHN4CBqHO4ka/zkrk7B0cijcXe0wel4sLkWXYGBPTwFUjHghEPf2NF8eQtHGV3ZEI6fkunaDzPKrOwMMauSNaXdWax/80UxN1ef+CHa+16dayJCmZKnw/n6tjT8+OJNmpFuhLEeixsmwHdEGgUCpcbI3Ic+oa4D0BTuFrO4XCf6/broHdA/oHrDGAzoAYI2X9DG6B3QP3JAH1EGvejJzHQAY6DIzX5J7nS6ptRlmygkihHTqVKu9Ru/ahR3Tpxsde/fChQju2FFzvoxLl7B14kRB01eas5eXoOsXpqcb/qzM8psDAOIPHxZzyuy/nKDP9OmI6NkTpPkfevdd/LZ+vWFunrebr68AIShyKI1/53Hh3buLP6kBDpZcECTgObOcILJ3b/SYMEEAAepyAUvdEMwBAAyG3+0dDqrkK81cRlyLzqoVFHM+zj+nawhG744DWQLSuN5bdwUJdXhm1NWmpBsz4KAwn5bwn1rsbmN0jugQoK6LV87PF/Z/DYhEyDXBshNphRi+M1aUDqhNK1DV6qogOxaoa6OV82kJ86mDCTneXKbdUpDOOdTAiDVfOmuABXlNte4Z9RpsPzlqd6zmdauNAGBRWgl+GLQHSQeMv9OWzs2neT0M+qkH6kW6aQ5N2JWGdb12WJrG8LkEADjvX9VIZVcyaZRMntF7YkWGnGaNsOb/0kda96AymFcLBPL7/nAjbyw6lmTEIlJqBqhbb8rOCBT9Y0eVLy9kCiYUy4XYhWNqp6A/pDji//K66GvrHtA9YN4DOgCg3yG6B3QP3HIPWFLxd/b0xD1LlsCnUaMae9EKzLU2XBv1euU86j2a2xMFBXfOni3q/qU5urmh88iRaNinDy5s2ID9y5YZPlMyCcwBAFp+Uu4j/cIFbBozBqX51S/HrN+nhgCz9r/MnCky+UqL7NULPSZNEsKH6nUjundHcW4ukk+eNKr95/HqcghL3RBMAQBeTnZY2TsCzXxq9nM3BwBoMQBM1Xoz0GMwu+LX64JayiyyKeBAGXira3ilD7XEtbQyl+r7kVl91uAzqMkrq9Ck0fMYLXV/LYE85T5MMSFMCYGZKhcY3NIPr7WtVhxXmrVBOo9hucH8rqFggGKNWQMsyHkstYTkOHNsjNrURMdsSsKGB/eisuy6mJs152WO/s/jM87mYP3A3ciL0y57UK/xdwAA1IKeUgBwf2I+PjybJoLj2oBM1lyvmzlGDWRwbuXzi5T9cXvjDYwXfu/KKqvA55I0taaGskMGnyEEMu+PrNYA0E33gO4B3QM3wwM6AHAzvKjPoXtA94BZD/z66ac4/tFHJse4+ftj4JIlqBcSUmOMpWPlAcpgtzaXY//bb+P8hg2GQ80JCsbs2SMy5zJTz0C891tvIbRz5xr0eTW7wRwAoAV2MLjvO3OmEOJj9v/Ktm2GPbZ+4gl0HDIEFeXl2D13LqJ2GtOMpdCfg4sLrm7fjr2LF2u6hgyFTsOGGZT/1ToFvs2agWwIJw8PzeO1MtYcaI6GbS6TrgUAmAIZ+GJ8NqMIUYrs/xNNfDC2QwNBwTXVOYCZxTV9I0Tm7IWtUTiZVjM4C3B1wL8HRIL/L40Z9Td3xuBwsmmxQGvvPy3BQ3VdO0GCu8M9MbtLiDgf1gUrgwe5lrrumH831XXAXE21udp/rfMyxfBQj7VU+68eb03wZ+ra0mfT7gyGFE6z5npUlldh3/iTOL70gjXDjcb0W9sJBAFMWeZvuaIVYF6MdffMXx0A0CpLoTL+fZFe+Pe5dAGYaZXG2HxhfocD1PegMphXl/5IkIOCgQRApSkZQ+pyJPqF7Q+Vz6Df4bT0JXQP6B74i3tABwD+4hdYPz3dA38ED6iDa/WeZKDKTLPSbOkAoKyTt/WcmdFnQK/MoJtqS0i6POv+o/fsMSzT5umn0WHwYNHBQC1aqAY31AATgpB7AAAgAElEQVSAsvtBTmwsNo4aVaOsQOt86jo44J7Fiw2dBk598QWOrl5t66nDIyhIgC9SpJATnF+/3ojBYAlcMRWImQMATGXmtRTmzbWN6xHsIejCkpIfUc8Jq/qEw/9a0G6uPIGq+3Z162j2kKcfTLWksyWTbe6CKMsQlONYysBAiOfdOdAdj97mLdgEtOG7YjWFwNSU/pPphaJUIS6v1GgLDKyeblYfI++oFqVUWmphGYbuiDEqpeDnDFzySmuWL8hjzbU+lGM+/i3diKXBv1tqE1nP0Q7LeoYJmrOWmbq2ahV2a74UBYlF+GHQXqQczbRmuGGMq78zHtrUA353mBZg0wEAY5dqfZ/l/c3vMe/RnsEemNc11GaNCZsu3k0YrL4Hldoiaio/W5wSyGMrUDKJpCmfA2rGgJag6E3Ytj6F7gHdA39zD+gAwN/8BtBPX/fA7+GB2gIARZmZIiDOjokxu022vGMw7Ne8ea1OpygrCz+PGAEG4NJMBb1qerxr/foYuHQpCGLQ1J8HtmkjWgKyRICm1jSgGB9r9e2dnQUdf8v48Ua1/KZOyMXHB/e9846BNZETF4fNY8aAQoLWGmv72d6PXQqUxhaELEeQ1ubJJ9FhyBCT09oKADAzxiy6rPNVTqxuh8XPKBT28vYok10DZPCvRak3xU6wxkemWtJx/0uOJ+O/FzLMdgOwtIatPe9NCfpxHe717R5h2JeUjw/PpOFCVpHm3kxR6zn3xH3x2BJjLGhJYbGF3UMx+1CikWK78ty0xAeVn1NjgYGSsk86r9VLLf2ENsTi48kmyyTYE/693uGi3EBpWiry8nOte8jStagt/T+oqy8e2NAdzj6OJpewFQAI6OCDB3/qDoILaiNIwwzy7oQ8Q0cMPxcHPNu8vhCqlIG0+jiWdvwUnY0vLmQgNq9UtL3kdaNOxT+b+Ii6dNaUmzIKLs46nAheSx4r7reeYWBHCGlnMorAchrWxTOL38LHBfO6hgiWzcfn0vH+6VST7T8tXR8u82hjH0zs2AC12UtjL2fM7xqi2RWitr7RugeVTBxlNw+CXXO6BKOpt3MN4UoJ3jnUrWPU/UBdQnUstQBzDychJq9a66RfmCdmdg42ugaW/Kh/rntA94DuAXpABwD0+0D3gO6BW+oBa7L4phgA1nQP4OYtUdQtnaBaIZ/jTbUAVGfw1UwBNX2+8YAB6DZunIFez7U2jhwphPZoEgCgn7ZPnSpAAGvMMzQU977zDpSsibiDBwU7gSwEa0wp/CfHU0jwl+nTwbmkWeqGYCsAwBf4l7dHI7mgrMY2tcTp4vNL8fyWKEFpN2eR9Zywpl+EkeCgqfp+a/xjric9QQe+4P/nfIbJ4NXSGrb2vDfHhGAwR5Ewja59YhsMoAZGeAnBMK1A71/n0vHurylsW28wBpMj2wXgqab1BfhCoUSqnmuZmnkhx1C08B8/X0GW6toxICNTw9vZ3iyYwn2/cXsAnmtu3FaO99CzW6JqzMt1be0AcCP0/7Zv3IYeS+9AXXvTwbOtAEDgnfXx4I/d4eLrZHA177eVJ1Px2YUMzSDaHGV+f1I+ZhxM0OyWIBdgKcei7qGaYnJauhBK8IqfExD75nJmjfuPGew32gaYBPAsfUeUn0uQS93u05a9TOkUZLTkjfhGqwOAvPdI5R+yLQqJ155xLeu7YFWfCFzJKcYbO2ONGDXyOaDufqAU9VSLCfIkagN02eJvfazuAd0Df10P6ADAX/fa6meme+AP4QEter16Y6YE9yyJB8p5LGWoLTlCHbRzvKmSAvWelG38eJxas0C9N9b5U7BP6gdIhgBr+w8uX274e7NBg+AVFiYYBewo4OTpKUQHyVagaekmqH1N1kF4t27iWDIGTn/xhaFloXtAAAa+/TYonqg0dltYP2QI2H5RmrluCOaCUlOBmFLkSrm2VgafnxMAeHLjFU21d+XxWsJ21AZ4dUcMmDm11dTtvNTHWxIEZFDuZl8XBeWVmiCBul2gpf2ZYwCYO5Z6ByNuD0D/cE/NVmoMPIZujwb1DZSmzr5/fiEDbx9P0eyAoHXtOBt7vTNzqTQ1Y4DBDUsPLmdfp0Urx2sBO3sT8zByV5zmXmwFVmqr/s89Wqr/5xhbAQA1q4ABNhXz2QfeFMDDdbSEINdfycLCY8lG7AtT94opPYdT6eySYRy0yq4UlvbGa8Gs/QtbokAw6EaMYALXvZG9kE0i7UZ9w1KdwVujDUwMzivvvVWnUg1ihkohPwIOY/bEobj8utAkAbbR7QONGDhkvKzoFW4of9ES/7QV6LoR3+vH6h7QPfDX8oAOAPy1rqd+NroH/nAesIYBoNUG0BrggCdrroWgtc64tHkz9syfbzScLQVD77qrxhTmAICywkJsmzIFSSdOGI5TAglZUVHYPmUKchMTDZ+T/dB11Cgh4ifp+/Vvu020NGR5gTSt1nzqtodqDQEl+KA+XrNrQlUVTn72GY6tXWtY16lePVHioNWhgYOUL7pqZ2m9oJqqM+exSmE+5Vzrr1S3DDMOT41XMydsZ8uLvnJWUzX6csy3l7Mw90hijaBMBkccp5UllMfXRuDrmc1XheihJWNAHubhhKGt/dA3rJ5Javil7BI8t/kqiiuMle/dHepiuSIA4XqWhPzUrfcm7I3HlljjkgLOo6UZYE58UF3TT8CAAWVcvrG+gfQJA6ox7WtqHJjyGdv0fdt/p83q/44e9nh4ay8wY2/OEvem45s+v1g9f9OnwtFvTUfYu9qJad8+kQyCZuaCf7m+sgWdOqNs6Z7h51q+U+t18N6a1DEIDzf2tlgKw4CYzALWvXM/tTGu197fTZQT/BiVLYQwpdm6FwkA3AzfaHUy4flO7hSkmf3nfazVuYI+7xdWDyN2xSL3mtaGuqWnFpOpNq0ua+N//RjdA7oH/noe0AGAv9411c9I98AfzgOWNAC4YXXGXd3yztRJ3Sj9n/Oqs/bmQAW1QJ6hht/JCee++w6H3nvPkMXn3HcOG4aWjz8uav+Z+WetvtKYiacQnwQNjDoKKAayC8D+pUtx8eefDX9l+QG7Dzi6u4vWgLvmzkXcgQPic/6Nugi+TZtWj6+qwoF33sFv69cbjr/z9dfR8pFHhHghxQ3Prlsngn/JTuBAc+0VLWXX1QCApdp5reCDL9nj98aD9bbmTP3CrB7LbN27J1NxLKVAiOvR2KqvuY+z+LdSlEseq87CKec01S5P3bbLXK0666dndQlG/zBPi99Z+u67y1mYfzTJZMkBM+uNPJ1AXxCEkEKIWpNzvo1RBFYSa2T+Of6V1n54pXXNNoGmQA8eI683xfvYtvGHq9k1liZQ8/V9jYzKNDjIHJOEn8vOEKT+j9wdZ5ItwLEj7ggA2wBaa0fmnsP+yaetHW4Y53e7Fx78sQfcg13MHkuAYV2vHVbP3+rlhuj1bnvYOdYVQbMyMJSTsOTioUZeQgvgeOr1wFpmoE3dn7yn743wQlpRGXbGV5chKU0NwmnpdcjuFalF5aDGhlLbQT2fBMMY2JK1kVdaiUPJ+TXW7hNaDx0DqnVSlEaNgla+LvB0tBMAoFo7xJa9yOfLzfKNFgDANWhky9DUbBctAGBCxwZCD4UCgDQt8Ust8U9T31GrbzR9oO4B3QN/Ww/oAMDf9tLrJ6574PfzgDUAANvd9Zs9GxT0qywvFy3vlMGqqd1SnI6Z7hsx9f5MlSRwjeRTp7B57FgRMEtz9fUVNf4FaWlGwbN4AXRyEvR7fsbzovEcyRbQspaPPoqOQ4eirr19jY8JEmyZMMFobdL8OT8FE5W1/xT26zp6tNE86uMpAujm5ydYFOrj5eKm9Bn4Ms7gkdl1U6YGAL66mGlS8I1ic6v7RYL/L42tAplhZ+bZnN1or2xzOgGmRPNMnYsWi8GcEKE1bfSySsox70gS2H3AXBbYmrnoR6qTcz62PtRiVVCY76dBTeCkIQqnRQeX14brz+8WinlHk3BI0eZMfs4q+RF3BOKZ5toZc1N+YpaX2gXsEEE6uzktCFtbAJbmlWPzMwdxdX2CzY+Q5s9GoO8HHWDnXJ2pN2VRPyViw/3Xu4ZYWqjD+OboOr+NuDbj9sRhe1yu0SFdGrhjQbdQIYyoDij7h9UTn6nV5DkBx8/vGoquQe4m22PKjDrp9jQtAU5+rxd3DxVUdi3gTLlZLTBGSzNEq/Wn2k83shflfXGzfKMVzNO3ZOhkl1SDjB0C3PBur3CD7obWuZMRsys+DyXXWDiDGnlj2p1BhnIdrfMmeEhGRO/QepZuJ/1z3QO6B3QP1PCADgDoN4XuAd0Dt9wD1tTyMxhlL/rmgwbh0qZNAgCgIJ05Uyvw1+ZEtEoUzGW9tWj+ynVJ3/dr0UK00tMyd39/NGjfHpc2bqzxsU/jxug/d64IyrWMAMK+JUuEf8yZqXmsLatQzq3sUqD8uzUUWmVGmNlrCoVpZQvVPd8Z8FJgb8PVbKsE9kyVDlh7P/BcKHCnBTQwcBjU0Buj2gWKAIpibJ+fz8Sq06ma56LFYiBtecbBRM16de6R2dzJnRqgnb+b4aWfwd+V7GJ8dDYdO+JzrVZPD/VwFC3+uge7G9H+mfVkh4CPzqbht0ztDgHcC8GUJT1CQXrx1pgcLP81BcmFZQJ4IGPCxb4OskoqNK9LtX9gVN+svAbM8K7qG4HsknIsOJqMndfOi9ffw4EZ3ipD4KQ8jntiSUJeWYVFGrxWG0lz94Gt9fnKuTpNaYHOs1pbvM3OfhSFbYMPWxwnB0hdAXUbOX6uzg6TDk+KvjQZcGuBKUqNDHOgl6xJZ7kOA9OlJ5KN7j+CDC3quxjaOvL6Pd/CF4eTC0CASJqpILW2AICW5obWXga39EV0bik2KzpaKO+Lm+WbT37LEF0V1Peq7ErC78OS7mFg+z9pWufO+1sew2fZyt7hRt0KtLQGJPOBz1jddA/oHtA9YKsHdADAVo/p43UP6B6w2QNUlN86caLNx1k6oMm996LLqFEGhX1L47U+J7V+78KFuLxli+FjS2UF7ATwy4wZNdT2CUiwLp8ZeZ5vxqVLRksSHOg9bRqKc3NFuz/S9qXJYznGnPGYPQsWIGbvXs1h3g0boteUKfCOjNT8nF0Itk2apNkukKwDtj+kIKE0rXaIpjKT6gWp9P7m7QFYeyYNpzMKzQZvyiCQdGFr6p3lesy6sV7dtA67+TuD4nekFjOAMWVUzmcATEo/g2kt03p55zgtBW+t4+Ua/MzcOtbc59KfdepABOucz5JPCXbM7hyCeyI8Qaq/uXIDa/agHHOblzM+vbshiioqMWxHjAAhboXZGhhdWheHnx/fX6ut3Pt1F9z2WKjFY20tMWAHgMj7gsQ1UGtMMJjkvS7b7yn70LPk4/0+4fBxsq+huq/2i1YW3OKJXBvwZNP6OJiUD5YAKbsPsM6ftHhpLPdY2z+iRuu92gIAWgJ6pvbCrgcEEKXJ8w9wdcALW6PAoFqah6Md1vSNECUstBvxjdKHTzTxwdgODYyeS6Y6pvA4ZdcN5Txa561sN2jtddPH6R7QPaB7QHpABwD0e0H3gO6BW+6BrOhobBo1yqBgfzMWrFHjfgOTUpxv97x5ImBnAN55+HD4t2xpdsa08+dxbM0aURJA+n9o587o8PLLop6fVpCaKrL1CUePilZ9rf75T7BjAEsCWI/PLP7hVatEKUBQu3ZiTXmspVNh+QE7Apz56itkXL4syg7YFpDzk/rPEgNzVpiRgeMffQR2JGDZgLOXF8I6d0brp54S+9s5axZSTp8G9QnYwpD7U5pW7aulPd/Kz22t+dbaC4P/0XtiLZYbmDoPNYtBPe5mB9QEC0wBEbXxNYMP9hQfGOGJwvJK0RWAfd1vhpHh8MndDUUWn2Ud0w4kmGRD3Oh69Z3t8a8BkaK/vSVj+7/do07g5ApjoM7Scfzc1d8ZD23qAb87qqnyJq0K2DvuJI4tPm/NtFAKC1JHQRnEcgJ13Tfr+N85kSzmZrDJ8gCtjLFa0NKSoKO5zfYI9hA168xay/aPTvZ18cr2aKOSAFNdLmoLAGhR7rX2QiBECYzwXAhUUBuDwf73V7KMwDAG0/8e0BAECcSzu6xSHK9kM1h18RSDTLXFNAcAqMsF5HRfXcrE/CNJRlvQapdq6x718boHdA/8fT2gAwB/32uvn7nugd/NAwwymXVmsHyzrMUjj4iSAQbfuv1+HmC2fOyeOINg1e+xMl/eGdDF5tVUfbeV8m1qv5YECs2dp7ke7PI4BusT98VhV0KexUy8pbXuCfcUtb8MEC3pI1hzffxdHPBOrzA0vZYBZdvFm9G2jYwMBjVsZ0bAgmYuALJmr3KMkjatPM6WzGhxZil+eHAPEvddp9BbuwdrBQDLCyuw7eUjuPB5jFVT+zSvh0E/9UC9SLcaQSwnsKZWXgug0+rIwXET98UblOet2SCZB/zOUbSR12Bsh0D84zYf0apTfc9IPQL1vNSf+PpSptGfrRG0U5ctmNoLJ1YDAObOjUylNf0ihNCgtNr4Rh6rFv5Trm2q9EJL+E8eRyYONUeUpuw0Ys1108foHtA9oHtA6QEdANDvB90Dugd+Fw+c+uILHF29+qasxUz5wCVL4B5ofauvm7KwPolQJVfWy7POldR4tru7FcZgY3S76uus1XLvZvbCZpC+8FhSjQyhufOSwf/IOwJMttqTx1vqmW7Jf34u9sIX/cM9Ba34SEqBCODMieKZm5PXjkr/Tzb1Mdq7JUV+S/vk5+q9ymPMdRGwZl76m/oE8XmluJJTUyPEVNZZa+60E1n4/p7dKEwttmZpozFN/hmGfms7wsGtplincmBReokQAEw+ZFwrbmrBsP6BuPerLnDyqpnF5jE3EwDgfLyHRu02zXzhfWaq/WZkPScROFM0UoumrhXUX84uweBtUci71olD+kHZvtCUbxYdS65Rcy/Hqp8DtgBNpp4hFn1zzTlq/6hF/JTns+5SdVmH0nhPv3F7AJ4z0bliyPZoHE0xLk+6Gawnm296/QDdA7oH/jIe0AGAv8yl1E9E98Af2wPqHvW13S3FAntNnSpq1XX7fT3AF10GnFsU4lpS4Mpc/bxyl6TGUlDvy4sZol7YVF06X4rb+LoKNWwek1hQZtRbm3NaenGujXd4jhT2ev9UqsXsOoPcse0biB7e1hrn//piJtacSUNGcXVXCEvGdRgcPHabjyGTLo+hYCLpwb/E51klmMjjnO3r4oFILwxt4wfWaWvZqlOp+PBsmtVsBV4LT0d70VaR+1SLEMo1tK6jpfMneyDYzRHsyMC6ai9ne5OaDVoijKbmP/9pNDY/e8jS8pqftx/TDN0WtoUl4QlbRQaVLQC1stjWBH77kvIwclec0f2gLgGQJ6VmCzCrz/aCFPlrXd9VZOrV2Xqt756apq4sKZFrEaiiTsD5rJqAizWUdq1AWO6FwpdPN7veXYJAA4FKa4DJ2vqGopXUs1B+jynCubpvBKg1oDZ+99k54RdVV4fb/Vyxqk9Eje82j88srsBDP1xEvqITipZva3UT6wfpHtA98Lf1gA4A/G0vvX7iugd+Zw9UVeHo2rU49dlnN7SwuTZ5NzSxfrBFD6hVyfkiOr5DoKhTNlUvzsCQddm3+7nhqWY+Iqhn4oz1wz9ezcZ/zmcgJq9UBCukzjKbSLV4BnoMQpTCfmyvxfrxmLwSONrVxeO3eeO1NgGaL84WT8bCAAoRsuZ4c3SOKD1gXTzN1b4uIj2d8Fhjb9zf0Mti1t/UMjz/PQn5WHcpExezi4X6PX0g12AA0S3YXQTqjbycLcWZgsb9c3QOtsXm4GpOifi3BFcYQDPQp+/vb+iJOwPcLfrMmpIFXivqBrDu3BazRK/mPTMgzBOTOwWJzgtaRkX4KQcScDWnWJwn6dt9w+qJDgimjlHOcyP1/5yn7+qOYLBuyRJ2pWFdrx2Whhk+77nsDtw+vIn4t5ZavVoEUD0xS0Im74/H7ms95eXn9AlLMRhsKm324UQhNiiN39UP+0eCpRQ0U5l03k+r+oaD4o40NU1dXZrD+3HC3ngcTK4WCVQzC7yc7LCydwSa+dRUtZeg3NLjyZqAlHov8lyohcAuCVyT9zO/B2QtEIRSMhBq6xsKaw7ZFm0EaKj9J/dirsTIFAOBex6xO1YILirtZpU9WX1T6gN1D+ge+Mt5QAcA/nKXVD8h3QO/oweqqpB44gQOvfcesq5eBZXs2z7zDJred59mH3uKz2mp41u746b33487X3+9WkjvD2QU5WOrQ5Y5UKXft0kTsU9LQoJ/oFOwaitszbf2bJphLIOEpT3DBCtAqx+4LdlYqzagD/pdPSBBms8uZAgQhAEJg/NAVwc80tgHj93mLdrS1cZYM06WxcGkAuSUlovAjuDKHf6ueKmVnwEoqs3c1hxTkl2Gn/+xH7FbqwX0bLVHtvVCaN8Ai4fZ2gJQOS/b+zGAVZopsUkGmBTmW3QsCXEaWhmcgwyKBV1DDeAPx0/YF2fEdKFQ3sLuoQbAyRQAoO68oWYrKINUdfDPvTjZ1UGJqpuGen8cx3uQzx0ChRIgUzvdli4gpgQua+Mb7kMt1KjFSiIoQ/Bi/VVj8UF5Hk52dTGnSzD6hF5nEpHZM3lfggEwUZ6zLUKXFm9QfYDuAd0Df0sP6ADA3/Ky6yete+DmeCD55EnRzq685HotLoPze5YsMRn8UnF/x1tvIScuzupNkPbf5qmncPszz8DO0bK6t9UT34yBJpgN/i1aoP/8+XDy8LgZq2jOwezikXnn0OrlRjiz5gr6f9QJbkEuNq0XvzMV/F/HSS1g56idbeWEWq3sHmnsLWpX1erfcgPPNvcFKcv/S6No4dT98YJC+3bPMEP7tP/lnvS1//cesJWar9yxR6grBm3sgfotPc2fiI0dADwbuWPQzz3g3aT6maFm3MjFGGTe4ecmyiwYPDLTvSMuF2lF5ktKeBxp/RTnI+tkU0yOUScJrcwyAQgCEUrjPJM6BoHff2la5Qqk9d8V6C40NZh1l8aMe9cgD6NSIvlZkJsD7o30Eqwha85Lay+W7q4Pz6Rh1elUIzZBbXzDdbRaBpJpQKHO5j4u4hy2xeYalQmwNSeFFZTaAfTJo4190MDNQbCpdsbnmixBskXo0pIv9M91D+ge+Ht6QAcA/p7XXT9r3QM3xQPMeh9csaLGXHcvXIjgjh1NrkEmwJFVq3B1xw7Rws6csa99lxEjENCqFSDenP5YVl5cjB3TpyP+kHEtsWdYGO5dtky0ALwVRnXxX1dchIOHA3Kj8uHdtB6Ce/gZggdr1qQK+qn3L8PR3R6tX2kEO2fT2dwfo7Ix42CioX2bDBZIX31pa5Sg8avNGsEya/Z5I2NIN98ckyPKCwhGULBQN90DUT8lCnG+2pi1HQBK88qx+ZmDuLo+wapllAKAPIAB4sxDiVh/5TpF36qJruljsEym+FrpiqXjTHWy0Gq9x1Z6K3qFCZaGtOG7Yq3qDMLnxrj2gegY6F5D08PSHrU+19qLpXls1aEw1+XD1paBnKtnsIcoG0hSgCKW9qz8/GYKn9qyrj5W94Dugb+OB3QA4K9zLfUz0T3wu3sgZs8eEfwqg3iPBg1w96JFqBccbH4/VVXISUjApY0bEXfwICgSWFleDmb73fz8RO/5xvfcg4DWrVHnDxj4y5OrrKjA/qVLcfHnn43Ot1Hfvug2fjzsHGqKQd2MC5UbVYALX8Sgjl0dlBdVwC3QGUUZpWj0ULDlzOS1DVAF/cyHVxF5XxAi7m1gclsMRMbticN2hXhVy/ouQriKVFWtlnG3UqiKgnfbY3Mx9c4GIgNqzth2q6i8CkkFpXCoW9eqY+R8FBBbcDQJr7bxN9Q623LtyiuqsPbrdPzrmzSMeC4Q/7zPp9YYVkpGGcbOi0OdusCSiWHw9TavPm/LPv+OY4/MPYf9k0/X6tQbDgrG3Z/eBUcP89eA39H19+0G2QbWWNs3bkOPpXegrv11oNOccJ6pOQl2UVW/o78bphyItyhmyXm06Pf8u5YSvlYAqlWuoN4fs9xkDgyMqGZOUHuA2gGmqP3K4xk4t/BxEfoWUo+Dn9c2GNYqfzDlT1O+keP3JuYLvYYiC2ALz4FZfnbyWHc5E28fTzEAquaupdo/rfjs7RshSmZ00z2ge0D3QG08oAMAtfGafozuAd0DwgOk/v/66ac4t24dKsrK/rK175Yud15iIvYtWYKkX38VAX9knz7oOGQInL28LB1q8nNmKOtQFK9ZPZx87xJyrhag9ZBG4N8LU4pFxv7if2Ph29YL6SezEXl/ENJOZuO2x0JxatVl5FzJh28bL6T9mo02rzbCkTnn0PbNJsg4nQO2JvO7wxsJu1KRfjoHob39UVUFZJ7LwYB/3yl6kCuN2X1m+ZVq14Nb+uG1tv6a/b95bG2FqqgxQAqsaBfW0hek64Z5OCHQzUFQhhlE9Aj2EAKBsbmloPr4o7d540p2tfBdW19XEczMOJggjqvvYo+MonIEuzvA29kem6JzkFxYhu5BHoJizf++N8JTZFspnPZiC198fSlL/L1rA3e4OtRFWz9XrDyZCtYah9dzwoXMIlzMLsGEjg2w7HiyEC5keYH6hXzP0TwsXJ2Mts1cEJNYinenh8PT3XYGQkVFFea8n4SYhBJk5VZg7EuB6HyHbcJ7tb4R/wQHpmWW47MNGTh2pgCP3u2N+/t4wd7ONFuoorgC2185it8+ia7V2SmV+s1NkLg3Hd/0+QWVCgV3c+Pv/uRONHsmosYQ3tcU9jPXNYMHMcBs6u2CcR0CxfeAxu/M3CNJ4ruhZTyGdPWJHbUFF7VKf+R3Xzmfpaw6O3nM6hwMAodKo4AodQuYSTdlpNQ/3bQ+nmjqg6HbYxCVe73kTGsv1l7UG/WNXIfPjn+dTRdlBabADD63GPizRSDvTGtajrL7x32RXvj0twwjoIAlHAu6hXDrHnkAACAASURBVFp7mvo43QO6B3QP1PCADgDoN4XuAd0Dugf+YB4oSCrC8SUXUFUJ+Lfzxrl/RyG0jz9c/JwRty0Zof0DBW0/cX86wgcEIuqnJDT/v3BEb0wSgMDZD6/CPdQVzt6OgtZfkFgE10BnkLp8fOkFARLUb+WJ/IQiuAY4wd7ZDhlnc+Hgbg+vRu4I7uln5BF173ZlcK9uIyYPrK1QFWuJqQieU1Ih6mf/0aQ+qP7f0NNJABCvt/XHyF2xovUeqf3sCf/vc+minrd3iIfIEu5LyhfB+8n0IsFQYB0yM5l9Qz2wNTZXiMy52NfBil9TxX8n5Jdid0I+6jnWFSrpW2Jy8UJLX5xMK8Sl7BIkF5bi7nBPrD2TLoIsdgHgHh3q1hG1zR383QRYwfZ60kpLqzBpaTxCAx3RsY0bFq9Nxpo5EajvZXvmPim1DK9MjcabzwVgw7YsPPlAfR0AuObo81eLMXxWDAgCiCC4bh0sGh+C3neZbs1YmFqMDfftQcrRzFp98ztNaYHOs1pbPPbXdy5i14gTFsdxgKu/Mx7a1EMAc1rGIPNUeiE+PpeOk2lFBuFEZvvZMYKg16ONvYXKvdr4HVh7Nh1bY3LEd0gpuPhKa38wo2zO+B2fsj9BrNkpwB2zuwQL0Ett/B7NOpyIX9MKDar77BJgqWMG98fv8I64PNG2j0G0FJtkZwcG//7X2upZuxernA6I58ON+Ea5zsn0QiH2dyGrWJy/vDYPN/LWFMzkNaV2A1tuyk4oBDvCPBzxZNP6uC/CC+w0QN8fTqnuBNDYyxnzu4aI1qi66R7QPaB7oLYe0AGA2npOP073gO4B3QO3yAOpx7Jw/j/ROPdxNIK7+yGktz9Kc8tEpp90f/5306fCEbM5WdCQizJK4OTpiLzYAgTeWR+ejT3EmMBOPji18jLsXOyQ9Vsu3INd4NXEAz4tPHHl23i0HtoIxxadh2M9B1TxhdXVDr1XthfBiDS+pL65M0YojEtjkLGmX4QIAkwBAKZ6a1ty2fi98bg/0hPdgj0wZX88zmcWo7iiEr7O9ojLLxWUfwY8mSXlQo2elOD7Ij0Rn1eKBm6O2JOYB2bOsoorxHEU1YrKLYW7fV2UV1W/lLMFWCNPZxHQpBeVI8TdEVklFSKDX1ZZCYqTcwyDjtTCMvGyzXUYYMXnl6F9gCu+OJ8BXxd7xOaVCTBgQTfjl/KLUcV4bXoMZgwPRmFxJb7bkoVFE0Lh6mw7bZdMgrnvJ2HB2BCs/DwVI18IRNPImu3SzPmW5QgMjhlY3UqrvNZ7kGvdamNZxIhZsbgQZdxX/v7eXnjrjSDYmWABZJzNwfqBu5EXV1irLfZb2wktX4w0e2xFaSV2vn4MZ9ZctWqNBp3r44H13eHipwd2VjlMH6R7QPeA7gHdA7X2gA4A1Np1+oG6B3QP6B7463uAGbkXt0YZCVYpKahaImH0ChXAV/aJ+Nuq7v+wIxurv0zDB7Mi8Ml36aJm/6V/GDMrrL17PvwqDVv25mDUi4H45LsMzBsbYlMpwd5j+Rg1JxbtW7li8cQwuLnYDkJYs1cG4q9Pj4GHmx1WzQqHf/1bo3/BvbBk5b3/pOCjdenw87HHwvGh+PT7DOw4kItu7d2xYFwoXEyALTciAMi1H9vZpwZLRu0fsms23L9blOBYY1r1/9YcZ8uYzMuXsWfhQrATC9uUNn/wQSGsyjambGF6+osvUL9JE/SaOlXosOime0D3gO4B3QN/TQ/oAMBf87rqZ1VLD1Sxr/2xYzjz5ZdIOX1a1Lizjrthnz6iDR373NewqirE7t8v1PDzU1LQ7IEHcNfw4ahrV13rmxMfj2Nr1ogxDq6uuPO119B4wADNHeYmJODs118jatcuFGdno1H//ug2ZoxVre/4Ehe7bx/OfPUVMi5fBtvx9Zs7F4Ft2mh74ybsuyAtDTtnzRK+qn/bbegzfTo8goKQFR2NrePHIz811eorIc+VrQV/mTEDpQUFVh1L0cC2Tz+Ndi+8YNQlQH0tKdbXbexYTd/fyH7ZlpAdAHbNnYvS/Hxx/TsNG6Z5zdTXl9eIIod3PP882DZQSyEu9exZHHjnHWRcuoSQTp3Q+623xH1EYzeFU599ZhAgbPvMM2j9xBOGe0/pwLLCQlzatAnnN2wwtGD0bdJE7NVch4X9SfkYsyfOoCaubrtlSvzrwYZemH6XBSFIq67wn3PQwjVJIAtg/JAGeGt5AqYMC0KLxra1aJSB7pyViUjNKEPb5q6wq1sHzz/qa5NTmP3Py6+As1Ndk0GxTROaGMzkf25eBRzs68DN9daADHLp6PgSURZB6v9zD/uK8oh5q5KwblOmRQDAFmq++lQtUfXl+ORDGfiu/06wE4A1du/XXURpzq2yrKtXsXncOPHMoLn5+2PgkiVwDwwUHVnOfvONYekOQ4agzZNP3qqt/KXmNQJPmjZF72nTtN8T/lJnrZ+M7gHdA392D+gAwJ/9Cur7v2keYPB2YPlyXNm6VXNOBv/9580Tga7SqF6/cdQow4tVswcfRJeRI0WK6uLGjTi4fLkAEqT5NmsGtslT9ofnS8TJzz7Dqc8/F0r40hzd3dFk4EChss/MDIGIuvY1ay+Z2dk1bx74kqe0oPbthTAfg9Tb7rlHvOxJu+F9V1XhyOrVOP3f/4opGYhT/Z/q/RQGPP7RRzZdG3YPuGfxYpz4+GNc3rLFpmMJchDscHSrFq8rSE0VmS6COUrjtRPtCauq0LBvX/g0aiQ+ru1+B779tgBa+GLNAJ3mHRmJgUuXGgkAEoy4+NNPOPTuu0b3gtwbfUdgqMXDDxuBAASBlHOH3HmnAFnsnZ2RcPQods2ejeKcHMMpypf6eiEhRudNgIZjtQAZ7p+gQmjnzpo+p4r+B6fTDJ+p224tPpaMzy9UBxVKY8u9Z5vbFqgqj084cgTH//UvtHvxRQGgdRk1Cr5Nm4oh9PWeBQvE98y/ZUub7pUbGZyZU47lH6fg55056HmnB6a/EQzifMzQf/5DJh7o44UH+3ohMsQJExbFiWCbQf9vV4oxaWgDfPJ9uhjHjPWi8aEI9HPAqLmx6NbeA7c3dxVAQZNIZ8waEQwnx7rYdTgPiz5MAjUAWjd1gbNjXUwc2kAcp16T62zek4PV/03Dsilh+HlnNj7+LgPLp4WJIJn7nvRqA8x6NxEZ2defMdQkmDwsCAQZ1H9fNSsC3p524thNe3Lw0uN+6NulHtIyyjFsegwk3Z8+bRzuhDefDcCkJQlYMikUHVq5GfbP8fQLSxcqKqtMnjNLJaR/WzV1wbwxIQgwwSL49zfpWP5JChwd62Dl9Ai0auKCqW/HY+u+XDxxvw/Gvazd1cJWar76fvFpXg+DfupRQyhTPc4WkMEj3A0PbewBzn0rjL8pFCklANjxlVfE9ydm717xvOazcMv48eK71eof/xBAZni3bug2bpwmkHgr9vdnnZOg8tEPPsCZr782nAJb1jYbNOjPekr6vnUP6B74m3hABwD+JhdaP03zHmB2dNecOSJLb858GjdG/7lzjeiRlzZvxp758w2HdZ8wAbcNGIDfNmwQAZ8yoOcgdX94rk2QgPOYM1PBnVYgqDWPAZi49qGpfZ/77jsceu89o9Z+WvsuycsTwWn6+fNiRva7v2fpUnhHRODct98KRoQt5hkSAgbUJ//zH/y2fr0thyK4Qwf0mTkTDi4ugt664623DFluUxMpg+la73fZMjCrv3nsWEGjpYV16YJe06YJYEBYVRVM+VS5N61APPnUKaO5mZVjdi7uwAHBklACS5zL2dMT9yxZYgA2+De+7G+dONEAUGn5QwuUkuPU/b3DPRzxYf9IUOSPRtE+6gAozbFuHczrGoLeobULaMqLi8V9QPYN/evdsKFoK0lwiS/dJ/71L/Ed9IqMNM1wsekOsjyYon7T3knAiXMFeLCvNzbtzsHCcSH4aWcOvt2ShX/c64NfDubizrbueO0Zf0GFd3Cog+LiSkx4JQi7j+SKccxWr9+ejX5d6qFHRw+hE/Dsw/Xx1c+ZIlCX9HUGsgzK7+3lhQtXi3AltgSPD/TBG8/6Y8UnqTXWHD8kEDNWJCItswzNGrrg4+/SxUmtmBYugIGo+BIRmF+NLUFiShn+sz4D8cmlIjB/9Sl/XIoprvH3IU/4Y+77iTh1oRCP3u0jsutDnvATezpzoQiXY4vxn+8zUFBUiRce9RW0/O+2ZomyB+5jxOxY9OvqKfZPsT6yIUICHTFxSTyeU53zrJEhIoNP1sSgfl5i/2NfboCBPapbxiktv7BCzH38bCEahjqJ9crKq/DqtGjRbYHlAPSvlpVkl+Hnf+xH7NZkyxddYwQ1Nh78sTtcfE3X6pcXVmDby0dw4fMYq9awtq2gVZNpDEo9d04E+S5eXrh7yRLBGoretUsA2qT9R+/ZI4BFAoebRo9GePfu6DpqlCYjidNTRPHwrHOglkJudAFc/ZzgFuyKXivaCZ2Rv4uRrUa/ksVFcJ6gs/p39u/iC/08dQ/oHvhzeUAHAP5c10vf7a3wQFUVzn77rQjWlebq64vyoqIaVHQlPZLByN6FCw0Za1KzmcVmlt5U0KUMVgkOqOmX3AOPZ4BTlJlpCPLUwAHHmQruGDhxjsL06iCA1uKRR3DXG2+I/1bv26lePUEHLS8tFS80ZEOoTR0kZl65Il4WZQZamflm5prMgPjDh40AEAbJLBsgo0FpzIC3HzxY0E7zkpJE8Jdy5ozRmLKiIqPzkR8ycO4+fjwie/cWc2+dNAlkRCiNzACyKZRrKwP1G9kvg3sl2KH0s7xGBAiUmXrux97Fpcb5NLjjDvSbPdtA8VczE/jCToBl4+jRYOtBtalBItJ9eR9KdgLHc22CNfSFBBC0gAOOzSmtwCvbo3Ex67rIGhX13+sTLlpZUaF6yLZonFd8zuO8neyxtn9ErZWqc+PjRVmDg5sbijIy4BEcLIISd39/URpzdPVqEfyz3IJsCGutoqREMG0ievQAwTxbjAH40KnRgn7fs5MHPv8hA93aeWDU/FgMfy4AXdt5CEr6i4/5ok/nenh5cjRIU+e/n3qwvji2WwcPEdCOmhuHUS8GIL+wEos/TBadAZi1pm4AM/2vPFkNIDQKcxJ1/1OWxguhu/emhyM3vxLDpkfXWHNAd09xDFsGetWzFwHwik9TMGlYEJZ+mIzmjZ2xcFwodhzMFYF213buGP58oGAjMHDfui+nxt+5nznvJwq2gpuLHV6fEYNlk8PQrpUrvvghEys/SxX7praBs2MdAUAkppYKBgI/O3A8Hx/MjsC6TVmiVl8yBliKEOjrYHTOBBjoozeeDRB6CXJdrbKJMxeLRLBP4KF/13ogeEBAZua7iQgNdMD7MyMES0LLcqMKsP6+3cj8LdeWy28YS/HNfms6CsFMU2brGl3mtEbHSS1qtR+LB1VViRIigqpN7r1X/AaQPZN+4QJuf/ZZ7H/7bUFZJ/jK5z6f6WRHyd8KrfkTdqWhrLAcxeklqCirsiiIaHGPANia8dcVlxBxbwPUb1kT9LFmjt9zDH9D9y9dKlgVkpVFQJyMpdufeeb33Iq+lu4B3QO6B2z2gA4A2Owy/YC/mgdIi948erSo1acxGGVdNAO5A8uWiZpppSkDYQYjpP8z6ywCn8hI9J01S2T0GfxqWdP77zdkVzhmx7RpRplcZhK4Pm3jiBGGfSmBA37GLOnO2bNF3b80BnedR44U2YgLGzZg/7Jlhs+U1EStfTODvm/xYjCroWWRvXqhx6RJos89jRmkHdOnG4aqP1fOQQo8Kd1HPvigRpkC6887Dh1qsgaeoAEzVIdXrhSAiDReJ9LWeSzZA1p0TIIgBBZ4LQkoMBCX4IM6UK/NfisrK40AIM4hGCB33y2mky+JDGalcc89J01C2m+/CQaF0liqQVouSxoYnO+cOdPASmHQPmDBAsGu4EunlqlBGjWzQa5NMIT3HsEB+oP/JnAlKfZy7vj8UrywJUq0DpOmrO1n2y8KBKYVGdc5s63Yqr4RQlXfrFVV4fwPP4hz6vjqq6IEpk6dOoKKzDIQ3vO8b4I7dRJAAM+73eDBOLdunfAtyyayY2JEuQm/M7w/qMPBEpDbBg4UQEGjfv0EaMD5WALiFRGBlo8+ij2LFom1SIm+8NNPAlBhCQbvNc7DsghlmQ4z00OnRePlf/rhyfurtUAY5DKTvnp2dWD+5qxYrJgWhqAAB7w5MxY+nvZYNjUMJSWVeGrUVVGHz8CUgEGXdu4YPS8OB07kizaBpM+PmR+HYU/7I6yBo1iLgfVTD9TH+IVxqO/tgKmvB+G9T1PwxY+ZoqVgTl6FYU1vL3sMmxqN4tIq0XmAQn/cD4Nu/jdbBw7s6Ynnx0Wh5W0uojTA3q6OCP5X/zcVX/6UKVoLzhgRbPj7S5OiEJtYiv++00iIEK75Mg2rZkaILP3M9xIx+HE/DPmnn5CuyCuswFMjriKkgYNgHTCYT80ox6dLGiInt0KAI2QasMxgxScpJs8ZqIPbwp0w/PkA0a6u1W0uNXQLCEy89U6CuAb010P9vfHmrBhcjCrBuJcDBRvDlNlam6+exxqxPltEBtnF46FNPdGgS+3LZcx9x5S/bwxUG7RrJ5477gEBAgj87fvvhS4KKf/8rvGZwO9Y1C+/gGViBAmofyM1beRa7Ejyw8N7Yedkh4iBDeDbqh4OzjyHzjNbIetCHvITCuHfzkcwBPLjC+Ee4oq0X7PQ+732onvJbx9HocvcNjj57iUk7UtHxyktQOZEQAcf7B13Es2fi4BnpDsyzuUg6UAGui9ui0Mzz8I9yAVdF7SFneOt1Zgw/+CC8A1/+/nMJnjCcjOWWRCkpVaLbroHdA/oHvgje0AHAP7IV0ff2+/iATUVPqJ7d/ScMkX8sDOAoDqy0mS2lBn55F9/NRKsYxDMIIsZFgZWDPZZu89MgbQ7hw1Dy8cfB6n/zLYrM93MSvecPFlkgBkgbhozRoyjyZc0+SIWs2ePCMBlQGtEIa+qwr6lS3Hhxx/FscrAkv+m6N2mUaNQlJUlPue+mX1mpojzMRAii4A12NIk/Vz+W+0bU5kPZqF5/uryisC2bUUAV5+ZWEYQGsbgjqUZygw2A3/ul+uRFm54Ib1wQfhLshfUdfUUVzy0cqVhvDJQVy5ty37VZRCSAeLXvLmYkplsZusZkNJEpm3pUlEGoqb3yz0w89b84YfFC+aWCROQn1xNVWZwz2uwe+5cAQ7wPuO9StqpNCUIQxHFbZMmiXVo6ix/4vHjBkDEVHnJkZQCjNodi4Ky64yNp5rWx5j21VoSWp/z79YKADIwP/z++2j6wANCSJFBCcsbGIBzTwRpyCRhwB5/9KhgL3AMs5e89gQO+P+NBgzAsQ8/FGUXvHcTDh9GWUmJ+P5xrsqyMrj4+AiKMwG9ekFBcPXzA79DvN4EEwg2kPUTf/Aggjp0QPNBg4zYBclpZSLrTNDgxcd9cTWuRATNpWVVIghmIP/rb4WC4n/oVL4Q66Nw3ytP+OPkhULsPJgnbnMGrPb2dfDfHzORnVuO9KxyTHu9WiCQQf/d3T1x8rdCMT9LBG6LcBZsA0eHOnj6wfoCcMjOrRBAhHLNfSfykJpejvre9lg9KwI+XvZifc4/fXkCggIc4WhfB7uP5CHA10FQ+dmqj+0JyVSgUb2f5yb/fu5ykQADyGJYvy1b0PqfuL8+vt+WJYJ61t2T3ZCbXyEYASnppQgOcESntm5ifFFJJV54xBeJqWWiXGD51HDBNFi0JrnGOZ++UITohBKEBznhhcd8cfR0Ac5dKsKK6eFGHQ8IWLA0guUUtCUTw3DsTIHwEf01Z1SIWQHCS+vi8PPj5ku9NB9G1/7YaUoLdJ7V2uSQyvIq7B51AidXVGuCWLJb3f5PAn0Es1geRECVz0kG9dQBYAmXBIfJODr3zTfi/r+6fbvYupqVxPNj5t/Z1wkHpp5G82cj4BrgjKPzfkODrr7YP/Ek2Guyy+zWOPneZdGOlG1MeYyLnzNC+/gj9UQW7J3t4N/OG1E/J6HFC5EoSi3GlfWJKC8oR8MHg8Xc9m528L/dGy7+TmJ89pV80Ra10SMh/3MAQL438De76+jRAoznbw/1ffjbqZvuAd0Dugf+yB7QAYA/8tXR93brPaAKlLmgMjBUB9mWNsSAgzXLSSdOgAEu2QBJx48bZcolAHDxxx+xl8AA32gBQW++e/FieIZWK0GrM+zKAJsvcRR1Y7ZSWpunn0aHwYNFMK0O/tQBnjL44/HMWDPYTjt/3qA0z2yrktrO7FFEz55iuYqyMhGIRu3caVifmY/Qu+4ycpGW+BwDse7jxomsLoMpTauqEnMzo6LsBsBacNL9fSnEqDxWJUjIOVkS0GPCBAF+qEse1ICI3IOt+1UH+ELHYNkygwp03MGDIqMmTRmgq5knlu4tahYQ/CGQQqbJgPnzxTVTsgiU94ga5FFqHqg1L5Sgl3IfrO1nB4Cicm0A4NvLWZh7JFFkaqXZ1amDmZ2DMTDCMo2XJTDH1q4V50Qxv4wLF0S9Pzs6EERjaQoBqaLsbEMQz2Ce148lDGSkMFDh95RMEAY7DGxY60z2Dn3M7woD+7Rz50TGk/cT773kEyfEWqQ7Z0dHC6Ag48oVMZ774n3GcgulHT5ZIKjpcUmlCG3giOcf8RW0fda3v/6MPyjWx4D6uUd88UBfL8xYnoAjpwtx1+1uQkBv1X9TcfR0IVyd6wrBwI5tXLH841QsnRwKd1c7jJ4Xi0vRJYIaz2CdtHm27nvtmQAs/CAJccmlotZ+56G8Gmv+36D6os6fwT0ZBnZ21d8tPl4oPvj+56lCmG9AN0+s/TpNnAOp+CwVYMnBpehivP2vZKO/E4xgNwMG+Kzf334gVwTmVNwvK6sS81C3gHt/9G5vRIQ4YcnaZMECmPhKENZvy8KG7dloHOGEmcNDhFAgg/U5K5NqnPNTD/gIIcR5H1SLHjZr5CzWbNusuuOFNAoFjp1fzZxgtwECDgQO2rV0xfyxoaJ8wJzZIs6nNU+/tZ3MUt6L0krww6A9ImttjXWc2Bxd5rQh8eGWmARqCSDymUFAjZl+0tQleEj2D58pBJTtKRh7773YPW8eqioq0Om119DknnsMz1tm6Q/PPovojUlo/GgoOkyoBjuPLTqPq9/Ho+0bTZBzNV+UNPD/L/43Fh5hrnD0cEDstmSAnSKiC+Ds44iKkkpUVVYhN6YQ1FbIOJ0Nz8buSDuejQ4TmlX/vZOPKA3wbOiG1KNZcA9xQY9ld4DdGP5npnhvYNcVlusdXrVKMLv4jNdN94DuAd0Df3QP6ADAH/0K6fu7pR4gjZ4vPcw+0tSBIeu2t06YIAJja4xBPzP3DGxJ1+a/1TRsZikZBJOqrKyF54tExyFDDC9a6gy7MgA3l1nmPtWfq1Xy1eACA53s2FhB75f7Zm2oLH+QGgGybloNMKg/5x609AnY6q/zm28Kyrk5U4vcMZvPwI4vrbxGalNn4jmGL7vMXtHUn7PjAGmbzCZLq81+1SwNdZmG+tobsSiqqnB07VohyGWNca/0O4N3tjNkVwf1/EoQhi/5SnBAiFONGCGuM6+tLPXgteA1F20IVfbdlSzMOmSsNaBkAEw/mIANV437nAe6OWBN3wgEu9e8Tpyedds/bM/GFz9mGILNAd3qiaCSlHlbjMEtA3AGrlTcXzkjXHz35q1KFIF2gK89xr7UQNTsK/GiyzElmPZOPM5fKRaq+hTXI4ix82Au3vk4BQkpZaK2nJl52Uue+2b2/ccd2UhIqQ6eu3dwx7D/C0B4UM1zpWjgT7uyQbV6BtueHnaCAv/I3d4Giv03mzOx9KMUoQHAvRNU4DnJv4cEOgiBO+9rfiEAMePdBKSkl2Pl9HCRaec6FN77aF0asnIqhKAg15EAACn3ZCowGJfB+j/v88Hgx33FOYhrUlgpfMhgnaUJ88eGiC4EZCIs/SgZ564Uo89dHqK0gP5gW0H6Yc1XaaIjAJkJFD4kW8DwfarlutwThfze/TQFuw7loYG/A5ZOChMAxbRlCWJtS0ZQQPpTOdbW7LzWOhQAjLwvyOQWWB//bf+dqFSwZkwNrutQFw9u6Ibwe7Q7Flg6T0ufK8uIyCDj85OAZIvHHhPsForXStCSejF8XrDtLPU2dDPtAeXvH9leBGLb/t//odXjj2t26dF9qXtA94DugT+aB3QA4I92RfT9/K4eUAMAWmJoFLsjldqanvYMPJlBVGZU1SUGpk5QGbyp67/V1HJSnDePH2+YSh14qjP86vIBdeCo3jcz5tQmYIcBmlqAkKUDP772mhDsE5+rMt8MUinGp9QTUJY3mLvIlzdvFpl/sgykkQLODK9WC0SOUQsSegQF4b7lyw2ZeHU2XA2IiHKMCRNABoA0a/arDrKV+g6cR+1n0vtJa5fGdZnpjt692+J9L68R69gFzdTT06jMQ33vqvfGDGBpXp5gqEgjpZ5Z9DC2ANRgY2gBAJLen1lcjpe3RSMq93qLS87bNcgdy3tViwSqLSWjDGPnxeHMpaIanzEzPXN4sGjrZq0xuJViezxm6FP++GZTtZq+NAaUC8aGoHtHD/EniuTNeT8J32+tppC/MzUMHVu7YfHaZHy7ufpvNK96dqLenW35CBiMWxAnMs1qo4jeO1PD0azh9YykqfMktX7R+BD0vqueoN3LPvYEENbMjRTZ64yscvF3lgAwYy4BAAbpo+bF4sipAgEmsEUf12ZQvP/4ddFOZuGpD0BQgbX6I+bEguULaiOt/7X/CxCXnd0Lxi6IF3oB9/f2wrQ3goQvKFAoA27pDwbXZAUQeJGmXJN/q+26b70RhP0n8jF5SQKo9C9t7MuBiIorFV0IrDH6U0sIsKygHNsGH8HFL2OtmUZzzGM7+yC4p5/28VXA4bnncGDK9eeIuYVY7/7A+m5wC6q9cj7Bn98DxgAAIABJREFUTWpnXPjhB7jUr4++M2eKjDR/M/ic/pk6MrGxglVDkdfsqCjxnaf4LEvE5HOOTBw+Gwg0X966VejYELAkq0iaubU4hvNRTLfJffcJEcHUs2dFWRk1cgha8neIRk0Ylh+whR7XZBDN7LlsX8rfP4LPZ778UrBxqE9DhoITgeM6dUQJ2/ZrZXosqeJzlL8ZyadPo8NLLwkNEZZd8W+JJ06IEqL2L70kGFTqtQmsUv9Adhhh2RvXvev114WiP9lJZMKR3s/uLiyRMKXvw3MT4rJTpwoAnLo16Rcviu40zR96CG2feeZ6d5ha34H6gboHdA/oHrhxD+gAwI37UJ/hT+wBSwyAa28rBhVl/ptBKPsks56b1GRZKyndoM4+58TFYfOYMWYBBHXwxrpkpQCgMmPNFxFmaph9lqZuPaRWj1fX71OMj1RQpSn3rV5fSR/nMQQYtowbJ6j1NHVAzRKITRTcu/a5GsAwdcuwXn3b5MlGXQi0svXq49WAiF+zZiLDLxXiLQkWMgD/hXoK18oxrN0vX/CUPaDVOggnPvlEtKyTpr4O/LtSjI//5t5Jh+dL7cWNG2u4ii/SVPNmVwRzIA1fsLdPnarpat7DFMfjSzHvY67Fe8K3SRPx8i7tl7hcTNwXj1IFxz+inhNW9QnHtrhcvH08BRXXfMZjSP9/664g3B9ZswaWAez4RXGGYJW0cQaVDE4ZZDJgZVBL5Xsul5VTLijtefmVuBhVhLyCStGqjgE8+9ZHhjgJQTklAMA9MAsd4OcgAunikurSBdlaj9lrZYBNuvy7b4UL2j5ryJUmg3LO9+bMGANowX8zAOfa0ijit3RimKg953lOXhovau1pBCB4nhTEY4D92D0+mPRqAxFASyE7qWTPOv8jpwvwxswYkdlX/l2KELL+nyJ+C8aFYuHqJMM6ci8U8ls0IVQIDnIeghc0siucnOoI9gD3IcEFdgxYsDpJtCGkMcvv5WGH8YviDf7j3835SglUpKSX1Xpd6h0MnxVjBODIPQX5O4jygsycCqFtIK81RRWVzIO2zV3x5P0+ArhRW1F6CTbcvwcUAqyNeYS74aGNPeDTXLvFYHFmqdAXiNuRYtX07UY1FYJ2de2tB72UE5tqeUqmFmn9zOrLTi0Epflc7z19umBgyWcHAUl2xSAQ2WfGDBA8ldohRiVFJtqryrX4TJHHsYzOuV49o1alUnSVvxns8vLrJ58YMeD4TOsyapQQ7KT4qdQukefL5xQ1DLzCwyF/30i3b/nYY6LtK8+Nxt9C/k8J2svfL+6RzLqz33xjtDbnJJBA0HnjyJFiLoKsBJaVLXE7vfqqKM1jW0Ut4/x3vv463P388MvMmTXatFoCsq26afRBugd0D+geuAke0AGAm+BEfYo/rwe0atnVWVq+kDDglkJ0yjpurf7xhgytQggo6+pV8SIhX2pIuWd5AeuYRZCg6t+u1h5ggN139myhoM/aezUbQQkAMJjbNmWK0CGQpjwnvjQKAcBsY+q2UkFenVFXz6/O7isBAmZsuL4sq9A6P/Udw8D76o4dOMBWVAUFRh9rtT9UDiDjglkmpdI++zLzBY4AgJYSv/J8+LL38/DhRplxU23x5Lpyv2wByfW1/CxAlJEjQQBImhpIId/7yOrVBjBGqdWgzuBzDuXnyuweP1NfA2pERO3aZVibZRSk+TcbNEiMlQr33D+Df97LytaIPNCUyJ+bQ12UVFShXFn8T92Fek5Y0y8CPs41qfzMuLNNG61ppLNQx/f3cTAIuikz7qTNL//EdBDFjDCV+NUAADPi88aEinrwzXtyMHFxdWcPZYaavePZRo8BNoGBe3p4CkV7R/u6CA5wEO32aBSUIxVetpeT8yydFArWqL82/XqPd7IWVk6PEOuSRj/z3QSw06VkB4QGOmL0/FiQwv/IAG9MeKWB8MWPv1R/B+X5EEtZ/nEKPv6uun0nBQPZCYCmBAwIIoQHO4qAmKJ/FO+TQn7UD2DZg3IeKY5Xpy4M9fPSJxQkZPvAs5eKRLcAdhr48Ks0ARzwvOgnGs/twb7emLsqEZUVECUGJaXVAIv0FcsGarvunNEh+PDLNAG0KNdV+pZrsfZf+p5AyLsqkUD1s0X5b7b++37gbuTFGD9jzB2j/IyB/6CfeqBepJvmIUn70/H9PbtQmmfcFUNrMOn/j2ztZZpNYGFTyvI06sd0HTtWiGNSDFN+j1NOnTKUAXFMv7lz4dOokREzgN0y+NvW/sUXhbCoki0lWWnWrMWyM4INfDbe9eabOLZ6tdHvlBQaJCuM4rf87e00dCj8WrQQbDF2gyFwwPIkdiAgO4nzsCyNwbRsM8tnuizbY4cCihgqM/Jaf5MMuNQzZ8TaNIIN9AUBZyYCCC7ItqkUCb39+eexb9EiQxDP5yc7tJApIH8fOQ+P4zzSlO8LFCRlaQCZEWQWWPpdsfY+1MfpHtA9oHvgRj2gAwA36kH9+D+9B6jyz6yANL5o9JszB8w8K4Mjfs6XAFIkZY2kFgCgleVVO0ndho/Zd2ZfKKKn1cs+rGtXeAQGgj3nlboBcl5D8OfkJMYosxYcI4UHMy9fFi9TyqBUzqHctzr4lC9QpJBTHEpNgZRZemZpmBE/tmaNIZsu5yc9nhkUZtel8WWRwm8UUDLVfpA+Zys/ZnqU9f8EGth6iQE0gRGjF/WGDUVdO8Xf1HoCHCep+vQ1uwyos01yjK37teQn7p8dJiK6dRPbJb1056xZhpdMmQUjVVULAFCCT2qQRrIwmIUiDVd2gJB+EX4kPVZRp0o2yYHly3Fl61YxTF0qklJYJtr8JRXUpJCr7+m6dYCXWvphaBv/Gs+EouJK0cpu77F8oTAvafAMLictjceOA7loGFpNd2dAS4o5VfK1jBl1ttpr38qtBgAwb0yIUNGnKQNFJQCgDKT7dqmHlDQq1JeIMgHWLQyfVU0PJxV+7JBADJtWHRzTqAnAlnPKbLzco399ByFKl5haKnU9RWu/5x/1Fa30JN2fc/Tp7IERs2NBMIL+kPX8stMAa+BpLE/o3qG6dIGACIERGgX39h3PF2wIlh9QWI9gAI2gwaB+3nh61BXRAYD++nBuhOgyQFbFazNihPaBZEWwXIJ7Y+aefrqzrZvQDGD7Qf738NnV/uA+MnPKceWarwiUsA0ijefIc1WyKwhKvD8z3Op1qdPw8bfpAkygiCIFEcl2CA50FF0NqAWgvq5KZofmzaL6Y+LedHzT5xer6vO15qNQHTUAXHydan5sI/3/RtX/CXjuXbRIBJUMTNneUgqzyme5LD+TYwhO05TPDurR9Jg4EcHt2wt6vXzuUDDznqVLhRCmNWvJ4/hbQHFNttVk2RZBUpYOyPampNPzd1N2F6C+Dsuv2BHGKyxM/Det97Rp4O+e1MKRzz4+s2RZA1lM/C0i5Z60fTLT+Bua9OuvotUuSxkIRIvfv8ceMzD55HOOvxtsDeveoIEAjPkc5P7IwKIRhCBYvGPGDCEgOnDJElGmIM9VK6CXjC4x/lrHF6UmD9cJ7tjRmttVH6N7QPeA7oFb5gEdALhlrtUn/rN4QPbzlRRC7ptCfayjLMnPF5REaVLZX2ZPz69fj/3Llhk+N6Uur/aFFvNArsnMrjoLrj5etgKUFHx+zmCXf2dQqwYJpPAgP2PgrDb1vtXBJ4NKZp9LcnIMe2NAqVyH69NIOzVl8hxF4XFVldgr6z2VxnWKs7KMNADkyxhfVmk8b9Z4ap2LnIutmAg2aI0T5+PnJ5Tf5frq81HeB+b2S9E5WTqg5SdZuy/3xXW4Nk15rdRifGodB45XdqhQAwByXp6P4Z695melf+kXcf+q/M/jpbigHM/c77g9cdgel2vx69zYy1mUBmhl/xmIvjwpSoi7Sao/s80Uetu0p3puZf/2+ORS0eaNAEFIoCOCAhwE7Z7/TQV9KcynZgC8Nz1c9LKnbdufK+r2acpMMbPbMnBl0M693d/bE1NeC8LXGzNFizotY3C/dl6kaH3HkoVl/0qpUTagPI7jWYfOzDnPY93mTNHO7u4enkI4b8jUaCQklwpqPYGPsCBHoUsgWRLKvzPQn7HiOmOAnzFgf+3//PHiY36YtyrJZH08z/GLtxsit6ASs99LFGABQYHFE0KF4N+Zi0WivSFFDln2kF9YKUCY5VPDBBtCAiLSV4/d443RgwOx4IMkQyu+heNDRTcBjh86NRo5eRWGEgNr1mXZR3FJFQqKKoTuAlsryj3JkgZed5oS2FF/ZukmjfopUZQA1Naa/DMM/dZ2hINbTYaLrfT/zrNbo9OkFrVS/1eL+7GGnc9m9qWnIJ18TkiA2rdpUwFcn/zsMxHkymceA1gCpey4cnbdOqPnKWnx9y5bBnsXF1EexY4mMnA2txaDZj6XO48YIej6bDnIdViSxf/fTm2ZI0dEYN1l5Ejx7GRQz+cfgUvumQwusg/4eyaz/RLU4HOP58msPdkBbCFKUPPnkSOF+G0dOztR88//kYGVm5gowAeyn+RcBAPIJPjtu+/ErUBQlsABARWCHTwHPg/ZxYfPUh6nLHNLOHZMlFdxfYICUhyXc0mfs5vPve+8I4ADZUmdDgDU9tunH6d7QPfAzfSADgDcTG/qc/05PVBVhZOffy6ok+aM2W2+lMgsCseqgzRr6tXlGra2GJTHkcpJ+uLpL780ovkr9849klpJgELL2CatODfXEMCr902mAPvXl+RqB34M5Mk6MCVex5cngiXM6msxFkz5mfvuOXmyELRinaYtRjEndlbQMl47quaT7aG1H77wNezTBxd++smm/fo0bMiuVjUYCHIPnJeUVNas8iXXlNFfzICRMirF+NTChWpdArVOg3pu0TnhySdFFowgiCUzJXqo1QpQPRdLAuZ3DRUCgFqmzJizXps96hl4sxadWgAMZB+9x1tkzvm5qe6Q6rlNAQCcR1nX/o97fURLOc47c0Wi6GMvTZmpVtbfq9ciAMFAXdaWM6h/a3mCKDWQxiCVwSsBAtbRU9NAqxad/nhpUrQQuiOV/8O5kSgvrzKqnVeCFoVFlXh27FUhDChNKXSnBA609k3ARAoBMrif/GqQoTPCLwfzRLZdaZK5wE4NSkCEJQ30ga+PvYHBIAUJWdahDM493O1ESYEt6z73sK/oBsHSCKmPwJKGcS9Xq+TTr3PfrxYgJCiiFh+0dI+f/SgK2wYftjTM5OdNnwpHvzUdYe9qV2OMLer/jh72eHhrL9H6rjamLP+R5V2yIwmDb5lt3zV3rgj4GVCzLSqF/ZTG8qp2zz+P3fPnG0qZJBAqWWXM3n8/eLDI4nd85RWwW43WWhTck6wjWQYXd+iQ6DQgRWrLi4qwYehQAXw26tsX3SdOFEG+uLZFRSKIZxkDg3H+1vJ5ziCeYrMS1Lj6yy/YNWuWAA4IGlDrwM7JqbqsLStLaJqIev7SUvEbxvnJZPAICMCGYcNEy08aO9c0HzQIzR9+2BCk/zBsmOFZKYV8T/z73+J3Q7LGCjMzhb4AgRYCKcruPJxXMhwI8j7w/vtiP9Jf/Jz7peihbroHdA/oHvhfekAHAP6X3tfX/sN4gC8LRz/8UCj8agWIzDwzMGX9n9LUvdyVFG1LJ8cMBl+8KCqkNAbXDEa1BOD4d77wMYvLLMovM2bUYAtIoIJ7ZssnqV0g1+DLGYPNfYsXIye+ukZavW/ubefs2Yjdt6/GaRCAYMaEe9ASN2QWvMPLL4sMD8/h+Nq1FhkNDJRbPv64eLnk+fPF6tePPxblBOay/Nwcz5MlAhSwYz2nWh+B8/V+6y1BOdU6J3k+fCk7/8MPNu+X9arMHKnvGzkva1tjDxwQ9FwtZgf9xTrRtk8/bdTlQK3loNRo4HmTBUEVbaUIobxY9GfX0aPFdU05cwbUAzDXxcJce0YCHMtOJOOz8xlCnE9t9RztMKljAwwIr6beaxlr5mXGW37OlncP9vUSlHqyAkizHz0vTtDsmZm2xrbuyxV1/gQSaJIBoAQcWEO+Ylq4UPqnQN8/hl8G9yOtT+d6mDsqRNSdM8Ck+v37n6eKLDZp58XFlcjKrRCfyzp/HsvgXdL4JU2dPeqZAScwQWo/s+jqcyE4QTX7+R8kCcCDazDrzbp/ZRcCliBQFZ+19tv35wpRPnmeXF8GywQ1KHZIZsPnP2QKACK0gQOS08oNNfrcS5MIJ+Hr+3p7icCcRvr/yDmxOHf5elcGGeQzuGawrVTe5/GTX20g2iQqywZk1wEKH46aGyv0D2i1XVdZAqLUR2BpArs1ONgDJaVVRuwJa+6XfRNO4eiC6+Kp1hyjHNNhfHN0nd+mxmFsL7hv/EkcX3rBqikbPxKCAR/fCQd329peysmVbU2bPfAAWj/5pAg8We5EoJBBKQNV1rDzORHUvr1QoafQHzPQBASZ1SYAQHo8gQKWATDwlhls/k70mDABp7/6CuzMQmMQzHasmmstXmx4VkvxQEnf5zOQ2f5T//2vodyIwTvnJ1BMMJOitCxZ4JeC49mp4OzXX4uSNlr3cePg6ucnnmU8fz5vZRkBAQKl2CF/nwg+U7uHv4cUPuS/2emA8/NvBBTICiDITf0ZdlJQPp/pw9AuXQxlFQRQ2EbxwLJl4pnKDD9BAGb/e137PeTv5aEVK1BWUiLakVLjgM9Waqxc2rTJsF9lGZxVN4w+SPeA7gHdAzfZAzoAcJMdqk/35/UAMwqsKWctIdvBMQhlZpx1hjJLUOPsqqpE0Eg1eFLgWcevFASy5A2uwfXY8ogvQXzp6jBkCGJ27xbzSmNAx3pKKrTzxUIa6ydZb88admY6KOLE4JtKzjTZCont/EhFbPXPf4rA3N7R0eK+SX3ki8uVbdvEyxZfeEgB5YukfIEhgMAXHjIh5PrtBg8WbQGlMSvDIJnzsObSQD/18hIvYHyxYvZZ66UoPzlZvBSSacBSDQkG0NcEYyJ69hTZJakNwLrTo2vWiBdhvviSttn+5ZeFsj6NWfjD77+Py1u2CKCB9FG+0MqSDo6xdb/qtlJ8uZS0VOU5sd0VX2gpzEff8pqyFpTr12/cWLMNH+tX+XJOY5ssZuWUJoCSTz/FuXXrDPcrFb0JpnAf0ggm/Pb99+K8qf/A68n16UOO9W/Vyui+Ut+3DK93xOVi1alUxOSVCvE/T0c7dAv2wKh2AfB2Mh/IKFvYce57e3lhyrAGgorOIJiZ4ylvx4uab0knt/TdoRL8m7NiRT2+NAIAVJKfsChO1NfTCDKQ3p+VU4EZK4xb5vFzc+sptQs4lkH5lGFBcHCoI+rkGYwyKJeBcX5RpUFQj+PZenD2yGAh0kcjMMA69y9+yESFBppCpX7W2dMoFshuB4dO5guQg4CENAbwLC9gOYKWKWvx+fnjA30w+sVAQ4vF3PwKfLc1C2u/Sjdqt8exsvMASxjmrEw00PyVgIa6bIAtDJmRH7cwDqcvXAcTbFlXAjHUYZj6djwI7tDYlYCgxVc/ZWLpR9VtCdkRIPEaiDPmpWpBSNrJ3wqx4tMU8G/NGxn7pqK0EjtfP4Yza4z1QizdZ8rPO01pgc6zWtc4pCCxCD8M2ouUo9a1Kez9Xnu0GdbYlqWNx6rEQ/khA2r+XikBX/6Nzzw+Nxi8EiAlkM1nAIN4AgAERwkkMxtOpX6Kx7IOXyluSl0cisdK01qLzxv+hinLyfi8O7RypdHe+cymGJ+y5E4O4HOYwb00IVzaqhUoZqgcU9fREUUZGYLhxN9LZTmUZERolVAR5CXTgOwqtRGIJVOC528QWw0ONmq1ymOklgp/DwlGqEvYXH184BEcbNRSlsdpMQhrfwPoR+oe0D2ge+DGPKADADfmP/1o3QM31QMM1EjTFJmQa8YXB9Zp2gIs3NRN6ZPpHrgJHqhWx080ZLFJ/Wffe2bNZVs3tnRbOSMcEcEaImuqPajp6QxY+/8/e9cBXVWxtb+Q3nsnhIReQidAAqGIiqCA/X92sSNYUJ+KYgNRUBGxPSv2ighIlZ5ASCG0QCAJBNJ77/X+a0+44eZyy2k3BWbWeuupd8qeb+acnN2+PdGZKcykAKsbKdV2F0PRSXkkskK17q2ZZ69vi9py03zEnK+WmTzmZHjoG9hadk67ggEZObzdLdDQpGorwUf9KNWB5FE3ijB44i4vZiAgQ4h2qgQZESqrW40Axtjvyajy6U/5+HbdJT4ONd71jS3t5DDv0ZpyoZaFFO6bprmwSAJNRVyTpFGzkgLJQxhQmUaKRNDel9B11QSLNMdL77Uvo+ho36OtNCARN44Zas9SPNSN+Amoqc9EkwtC3aepphm7HolH8i+XqjeIvdbTvwnFkHlBlw0Twy3g2t8Rc7ZGwLmPsCgXfTJqGmjpbwTxAFDOPZG0krebDNdkXaO/JWQAmPD000yxJ0WfmtoAcO3y5cyrTUZj8tKTkZW84fQ/Cq0f+cADCAwPZyz2ZMTVtxbl1VNEG6VikUeccuwp1J9ITsmg7uTvjzGPPcZK6JIxlPL9844dY1wvpEyTYZqMwZT6RQZNWps86IEREYj79FOc3bULPiEhjFuAUtuIt4CiGYhwUB1NV5ySwv4bEfXR31Jag/ZPBgsybhBXAJVPpb1RVAN5/MkQSkbTkLvuYsYBipqjSDuSlYzaZFygMoMUZUBRZqHz57MIBWpE4koGZdoPGZSDpk1j0Wj0z0e//56lsrEIjFGjMG7hwnaGcbF3j/fnCHAEOAJKIsANAEqiyefiCMhAgD7odDHsa5dmk7EEH8oR6DQEKAqAQrspf1tXozKAy5/rifEjjCtGarZ88gI3t6BdaLyhDZIyesNkZ0b2R00IizxFAZCySYYA7Ubzvf2cfxtTP/1O+3zj42wWtq+rkSf9unAn1Na3YH/cJW/ndROdWTnAxR9kIf5E+zJ1RCRIkQ0UdUBNk9NA336NyUHjyGjx0G0eWP19PiMV1ORDoN81Kw9opiRoVytQy0BnSIr8ln3levcvZF1dZSAJNyIgfOYBbzQ3A6+sumQk0MRgYB8brFkSyIxLmq22qJ4RAObFttaLl9Ku/2EcBt7bu93Q5voW7J1/GMQvIKQNfSQYUz4ZDXOr1jQMUzZ1OL+2AYCUeJYC0LMny7WP+eQTpriTAYA3jgBHgCPAEbjyEeAGgCv/jPkOuwEC5CnZ89proJB+7SakrGA32CIXkSPAvMx7D1Xgxw3FOJNWx/6dPOpUuo9KyZEnWUhTK4ikNCen1bLqAtTUOec0l6uTBT78Lo+VvCNFnbza9N/J202kd+czGy5T3vWtTYR/W/aXMe9+Zm4DS12YNMYB8+/xZsz52o3674urwE9a+5we7oT/3OSOXr5WLB3gjTXZTNknowQx65MCHne8Gm9+ks289L39rXD3HHfMmuyCzLwGRhJIbfUrvXSSC2rLQZEOBw9X4qeNxUhMqWUeepI9pL8tMyJQaT/iYPvkxwJW0eDOWW6MhI+8+NTOZ9XjxZVZKCxpBJVY1DTOqOUkPgXtM5S7LhkvPlyb12Z0GTXUDg/c4oHQ4Q4sgoMaVS1Yu64Qf2wtZWkMdHduud4N98xxb+M40MSjKrsWm26MROEx3QYoIffutn3T4D+5tYKHupWcrsCGGyJRmd7eaKNrvh6WPTB700QEzmglNTR1a2Ok1wr1J4875ccTK/+1777L0tCoUd49MdvzxhHgCHAEOAJXNgLcAHBlny/fXTdAQFv51y4bp80y3A22xEXkCJgMAXUt++y8RsYjsObHAlZOT7tevMkEkDlxbWM1fkhYjrDAWQjxDZM5W/ca3lxfz0rRUci1Zuk0k+1CBdSXN6LsbCWKTpQj+uUTqCm4xBkhZl1S3m/dMxV+E1vLnarbic/OYu+TCYKmCpjmjZl/hsHG7XKjkaAJRHZSl3PVzPUfeOONLK+eyvORsq82AFCYfPiiRTq5SEQuy7tzBDgCHAGOQBdHgBsAuvgBcfGubAQoT3H/22+zXEJq9GHsPWwYy12kRqWKtOsMi0GEiK8KDpcg7Z8cZEcWgrxV9aWt3lJrVyv0nOKF4U/2Rc+pXjBTu9ZELEAf1zkHCpG+Iw85B4rY/M11rXnKNL/bICf4R3gi+CY/eI1x65CwVyHiq1pUKE2uRMa/eUj/Nw/ladUoPXMpZJtk9wl1w/AF/Zi3rofFJeJFIfMb69NU24z8uBJc2J6LrL0FKDxe1oabU5A9vEa6YuA9geh1nY/OmuPG5lfid8KoMr0GeXHFyIspRn58CWqLG9rhROuQvA5+tvAe6waf8e7wCXWHY6CdpPskRO69MRV4YUUWRg+1w+P/8WLefMqZF1sSztBalC9elFiGnINFyD1YhPLz1e3uNo11HegE52B79JzsxbzCniNd9d7vkpp8fH/4bZTXFaGnSz9U11fgtmELsD7xM9w3ZjESsnazfw7xDYePYyAySpORVX4Wj4xfim2nv8e9Y17GzuSfEXV+E+4d/RLGBlwrBCrWh/ZSnFTOQt/pztE9r8ioQU3eJUWYlFu3gY5w6eeIntO8EDDVGy79HfXeezJaHli5krGyE+lo4q+/YsT99+P4Tz+hICmJkW9SnnTsp59i6B13sDxqIiQlEra68nLG/E4M8TSmOj+f5YrT/yg0PW33btaPyEYTvv0WvSZMwOiHHxa0X2LjJ0/8+c05uLAtF3lxJW3vO0ETGOjkGGiPudsi2DtN3epKGrD19mhk7tFdflR7OlnkfyqgOrcWGbvykbk7H0WJ5e3upLmNOTyHu6DvrT0x9JE+sHaxbCPHI6JSyqcnFnwiA+w5fnxbeb1xCxawfHgiUyVCPX2NsKW/Jec2Zl/2t0R9fwKm+2D4gr5wDjaexiP6PFRAZUY1MvcUsPMtS61EyZlKtDS2lpyg/fuMdcPgeUHof2cvWNheXqpR9JoaA2j/hUdLGf7p23MZ/uq/pXY+NvAa5Yp+twUg6CY/2HoY5zCRI4uxd5fSz7upZOX3xO6tAAAgAElEQVTzcgQ4Ap2HADcAdB72fOWrHAEiW4r/3//a6t1Trj+FYBKr/+mNGxk62qXfhELWWN2ExP+dQ8L7Z9p96OsbP+61IQhdMkSYoqsCCo6WIm7pKZzfktv2AWZMNlKqRy0agJDH+3TaBxIptWSsoJJd9AEnpOkj/hIytl0fFZgn8vCKMzjzc3qbwm9oHvqwjPhgBPr/Xy+TKdSa66s/8k99m4bUdVmSlSeSe8iDQRjycDCcgxxAzO5KNGKaf/vzXFDde8qXHz3EHo+/doEZACaMdMB7LwXAzkZabjUZs9I2ZiPpu/PMmKVWLITKTfd7+Py+jN3d3q89A/3JvEP47vAyTA6+GXvP/gVPBz/4OgXhXNEJhPWehfjMnQjvPRsbT32BHmY94O0YiKaWBnja90RORRpG9ZyKmPRtCHDpj+v7342+HsMNikWKKSlJUvdCk9N+Qh7tw55Xp9727dYjErbC5GSmyBMbO1UhoRJxmTExjEAtOy6O1XCnEp1U2eTUunWsxCexwhNRXVNDA/uNyOUoIoCqgRC7uoWtLatWQtVMyHhAZemIG4UI3PQ1eqaLE8uR9P0FJP+aLuh9J/RMNfsRaR+R9xGJn7pl7y/E+mv3CborugwIQuUoT6tC1HPHcG5DtqAhFGkw49fxsHRowa5XX2XM9tTIwHLDqlWMpT561SqkbN3K/juR1hHRLJ3nZU0FZiSlCgplZ6uMrk/3Zu7WCGYMVKSpwKorUAlHoYYWqtYw7vWhwv6eGRGSKjxQlMfxz84Keh+SISJsWQgzHptbS3sXicXN1M+7WHl4f44AR6DrI8ANAF3/jLiEVygCxGJMDMlUko3CYYmNmZiTKTez6CIXADE2E3szS1wW0lRAdlQhdj0UJ+hjTT2llaMFbt45BT7jDH+0if0Q1SUyKYfhy4dhwF2BHfaBRHI0VDRi/zNHkbRWGFmXWnaSc/pXY2FhJ9GjdFHxP/Df44I/4DVxI+8afdCOXTxYkQ9aXWdCym/St2k4+mEKKjNby+cp1YJm+WH8W0NZVINcQ4CafK6otImVwSNW/CffaM2L1ySpEyN7xYVqHHk/GSe/SRNklDE2ty4F4HRBPHal/IYnwt5BRmkK1hxYBAdrZ1Q3lKO2sQb9PIbhfMlpTOlzC/Iq0zGu1/UY4DkKm09/i/jMXaC0AR/HXqBIgojgm1n0wGVNBRSfKseRD5KZgUmsAUPfvmg/45YMxoin+7dFo1AZNYpcIpZ5MlIWJiWhuqiIlYCzdnAAeZxJqSf2dyrZSazsRDBHZT2JUZ3K1VFJUPrv1s7OzGiQ8PXXTDEtTk5mZdjUJeH6XHMNBl5krteUkaJozq7PQsKK04KNecbOztDv9G6cvXlSm/GSjGVkSDyyKlnQtFQ9YOpnY0S/88jbv/2eGNGGDbXhkqIvdi1ejMa6OhYF0G/GDPb3hMr67Vu2DJXZ2aDSrYNvvhlUCq9dUwGnf7yA3Y8dFvVs6CuXKAgojU5EsHj43dOIeztJ1H3WPiux61J/Uvzjl59G4pfnRK2tXmvIQ8GYvHokLB2E8ZqIlrEDn3fRsvEBHAGOQJdHgBsAuvwRcQGvRAQoDHbnSy8x0j/KvSTvC30wF54+zXIzKTWAmtj8f/pY3HJ7tCBPhTau9LFCH/m6Gn3snvnxAiKfOyZpbl1zDrqvNyJWjYSNu+nzYRurmlie7ukfLq//bOx+yTEA1BU3IOb1k5I/ItWykYHmxr8nIuAab2PiivqdIkUIk9i3TolWMMQsREYM8iaPf3OorPMm4rn5b6RjUB8bfPJGIE6cqcHTSzOYKETw99R9wvGpya9D/DunkfjFOVHKjdB9U9TG1E9Gy9qv0LWUMMwZW8t9iDOuXRvKUj0uayoVi1rKPXaMGSzJi2+qRop/ym8Z7LlS2lhlSGZtpbL8XBU2zoxEacqlSg76xksl/yODzpZbDgpaQ3vt0c8PxMSVw2UZ3Sj1Z8PMSNHvfDnvTPU+6G8ORZnRu0lsk2MAoPt19MNkxC5Nkv1eUCx6TAuATn/exR4I788R4Ah0OQS4AaDLHQkX6GpAgEIvD7z3Httq/5kzEbZoEas5fOLXX1luLDXykt3w4YesPJOQRrm9/8w5IOljkebXV56KlOfoVxJxbE2KEDFE9aEc9+u+C4W9b/uQaVGTGOusAg6vOI2DL58w1lPn75I+ZiVGYhgSsO8tPXHd9+OU8ShdDKulsF7Kk+6oZlCJFCDEz5uK8cE3eW3e/j+2leC9r/LYyJUvBmB62KX8bH3TMWPWTxfYfdDMgxewvOgupr7fZMA59lGKIsqKkM1RePd1a0MRPNu/nWJJ9dSJcZ7SmobddRcLKVe6qdN39j91RFR0k1JyUF759G/GtkVBmJr8j6Jydj4QKylqyND7XCge9N7/9/5YFmUhtg1f2I8Zd+Vwp6T+mYntd8dI8r5LNQCQwWXvEwksik6J5j3GDTdtnHhZSpDUubvK8y5Vfj6OI8AR6DoIcANA1zkLLslVgkBTXR2rwZwVG8tCZq9/7z1GmkVef818TU3DgDFoxIaj6ppPl6JLHuy9CxKYx81UjSIBiBzLVKGSYsp06drjmBcHIfzdYYK3T2dx6ps0lm6gJkQUPNhAR8orJxIyj2EusqYjDxeFiZNnTakwcTEC6VMihcyx/PNcrNte0ubtV/871Z//31u9jZbGI68/pWJIiQQRIp+uPqa630orK0L3R+c368+wdtEo9O6idKagqVPR97rrhE4luB+FY9PzREphZzXN96NY8r8bfp3AeDzENDkKMK0T9nYISxuS2ojobtPsA5LeEWLfmdoykmFu653RjGxQShNttFUBaZtzsPvReEWNglIjP3TtuSs971LOhI/hCHAEuhYC3ADQtc6DS3MVIFCRlYVtzz3HWLGde/bEDatXM3ImTU4AMgxc9+678B05UhAiStS41v5oonJZux89zIjRTN1EkRCKEUYFxC1PwqFXE8WMatdXTBgnKdcUmpzw3hnJ6xkaSCXEiGlaaiNFas/8hA45U0MykhI57bPRjK1bKC9AbV0LXlyZiQMJVYwAcM50V7zwbiYOHa3CqCF2WP1qLzgY4GmgKgY7H4xjefId3aZ/PRZD5gUL3qtB+UykrIjBhIjwZq0PB0V0mLKR1z9tUw72PHFYUcVMisyaEVJilGMpXmA53nf13uS8K+QalMW8M3WdBRmct/3nkJRjYmPEGCBorye/PMcMTKYwiMo1xOAqet4lHzgfyBHgCIhGgBsAREPGB3AE5CFApEzbn3uOlcNSh/kTA/bOxYtRcvYsm5wU/+nLlsHSzk7QYlSeaMOMSMk1rmkRTQOAnJx5QQJrdSJPyY1/h4MI45RstYX1+GdOFHIPFUuaVl/tb12TEWb0EUnef1M1QzwNxtaksof/3hfToSH/hmTS5Uk21F/TAHDHTDfccp1rWwWA+Xd74eE7PHUP7wIf0HIY4DU3ZWplxdgd0vydPNpEjmmqyB0yplEOeML7ySZRzMTsVVOpJGK6vfMP49S3wshEJywLQSh54gXyuNJaudFF2DBjPxoqm8SKyfrbedlg7vYIVppSSpNrUL5l1xTJfCVUtnLXI/FI/qWV3FNKu/6HcRh4b2+jQ+l5il+ehLhl4kgGjU6s0UFOOsTV9LyLwZT35QhwBOQjwA0A8jHkM3AERCGgaQBgH2seHix3lspdUSNjwJQlSxA0ZYrgeakc1bopewT319VRneNqbm0umXxJjgD0sUr5ko4BwoweQtYSU6ZL13yeI1wwe3MEHPwNcxR0lMFEjGdLcz9yyMSE4Cy1jxhPskoFvP1ZDtb/WwoLczPY2vRgVQAMhv+rgJTfM1jUg7pmt1RZ5Y6TW5qMlIFjq5NxcHFil1CIyTg24+fx6He79IgUfZh2ZPSR0HNVP3tFJ8qw4YZIxhJvrElN2yGllHhXpDbfCe64aeMk2HpK42KgMph/Tdsr6Z7JNT7ITdkSur4ckkEx5yI6HeHi5FfT8y4GT96XI8ARUAYBbgBQBkc+C0dAMAK1JSXYtmgRytJ1ezgojzbipZcYP4DQJueDTb0GI076ZxKrH05ln0wRDmlsP+HvDGPhm2K8ZYbmlPshrU38pWstU5Ikaq8nxQBQklSBrXdEd0rou7Hzpt+JKI9ypG3cjN/3vTEVeGFFFlpaVG1Tz7vNA0/e4315pcyL9csplLizlX8S1m2QE+ZsiYBTkL0QWNr16WrKgFo4qjdPoeZCzk7opivOV2PHvTHIOVgkdEiH9Lvmy7EY/GCQqNJ/VFVl0vsjRJHh1Zc1suc1Y2cruaWUpo/QVehcRCxJ0UxSmlCjqb65U9dlYuvt0VKWZmMo5WL2lkksCkJf68jnSYoBoCPlEwO0KZ53MevzvhwBjoByCHADgHJY8pk4AoIRoJJZMWvWQNXS0m4MkQFOee01xgkgpsn1mtBaZACgcMV9C490msKkZBQAhc+SIiGHw8BY/mZHeZHUd0FsCkB1bi3LpaVIiK7cqDwgEZYZYw1valZh7boirP2rVTm8/xYPPHiLB6ysLo+vllMS01RYScrLVgFJ353vNKOcISz0kZydLzmFtfFLUV5XhB5m5hgfeAPSS04jt/ICKutLYWvpAEtza9w/ejGG+01qW6Krpalo7p3y2ntO9hRc+o9Kd87dPhm+YR6irpMS6Vxi3xOaAsoNwRdiNDWkmEcuOorjH6eKwkyzs1HjRwc/T6JTADpYPjFAK0lqKGZd3pcjwBFQHgFuAFAeUz4jR8AoAiqVCukHDuDwF1+gIjubKfwDZ8/G0DvvlFRCSwkDAP1x72FpBvoA7Mwml0BKLbsSmBjMZe2EDzWhua2EQUelJShxV4gPYO7WCPiMF2f40re23JKYSuxJ1xxSarN3RUOG5t7GvjwIYW8Pa4vaSS06hh8T3sFDoW+itrEK25N/RG/XwbA0t8QArzFYn/gpFoZ/wIwAmq0rK/8kJ72XqKrH3icTBF0PKZ5fmliO953Gi+Et0bURisDYOCsS9P6U0qTccfU6cjlbaB6K1CAjgL7W0c8Tpf5MWBoiGMqOlk+wYBc7aj/vYsfz/hwBjkDXQIAbALrGOXApOAKyEFBC2ZUlgIKDlap3LzeU1FjIdmd8qN22bxr8J+shu9M8g04wTsi9AlIVJu11u7LhI3iOP67/cTzIOyykUZ45hYN3tXB4Tdl7XeuDmX+EwdrFkv3nX46+D2sLW9wa8iS2n/kBRTU5uHP4IqigQkz6VpzMi8H8sBXttt8dIlXI+Hby6zRBpemkekrlet8J1M4OwZdjwM2LLcbf1+6TTH5Iz9XNO6ewaDZdrTO4UMTg0R2fdyHvMd6HI8AR6HoIcANA1zsTLhFHQDQCV5IBQCpxliZoFJovN5TUkELaGR9qYpjkC46UYtNNUYKIykRfNhMNkKo0tRNHBRz/JBX7njpiIinlTStGOSO2+f1PH0HiF+fkLWri0dr3cnXU0xjmG45xva7Hir2PYUqfWzDMdyIcrJ2x7sTHcLByxdyhj7VJ1ZUNNprQ9bsjAKl/ZApCs89cf1z73ThYO7caRYQ2ud53WsdoCLwBYeS+N+VGH8iNfjBEfkj3jKoLUInBjmxCjbbd9XnvSCz5WhwBjoByCHADgHJY8pk4Ap2GwJVkACAQxXhNdIFeV9KAf2ZHyfKc6sv/7yyFhZE0bp4EWw/DzN6d9aGrxOWXG/2htOHDpa8D4yYIutGP4U6pO2WpVYh67hjOb8kRvWUxRhyaf/PNBxUh47TzscGIhf1A+dkkA3EtNDe0oPhkOav4cW5Dtui9aA7QVHJO5h3C17Gvwd7KGT6OgThdEIcQnzA8PG4pPj/0Ikb5T8XEoNlsuKk5NMxtzNH/zgA49bZH7JunZO1R6GA51RHozDfdGCV0KZ395OT/yw3BNxY1ZWhjlF5B5LOnf7ggef/6jB+mvmf6BL4annfJh8UHcgQ4Ap2KADcAdCr8fHGOgDIIdJQBgD6oRzzVD0MeCoZzsAPMeoB5mc9tzGa1lGvy6hTZkGjiJK1VlSDS0pn/34mh9UJD5FP/zMT2u2MUURzVsJLxIeSxPqy2NymTaFHJ/ljXdVGkEqfRXEoaPkiJG/faEIx6bgAsbM0vE1VqBIhQhYCeo613RgsKNzf0wNE+hs3viwlvDYWVk25vtBLKkRhuijZ5Tfgs0XuKcpVp72S4UaJMqtAXm2SmdBUQ/coJxL9zWuhSl/UzFgJvbOLc6CJsmLFfcgi+2BQXTXmqsmux6cZIFB5rLYcrpenL/++MdC2SX6jR9qp43qUcKB/DEeAImAwBbgAwGbR8Yo5AxyHQEQaAoFl+mLxmJFP8dTUly3dp5xWLRdJU+f/kMd14YxQq06vFiiS7v5ASgEp9SKqFJQ/45DWjEHi9D8x6XGLaVyLCQh8goxYNQPiK4UYrAmiPV8rwQYSE0z4bzbzlhspRSikxKcgAoFAaAyn/5A0e+mgfo1jWlzdi5wOxkiMBpETsmCofO+TxPhj/xlDYeV8qA9eRBgAqadn//3qJft6VqFoiJsVEl4BS7rTmPHIMt6bK/5dqrBN9gDoGCDLaXiXPuxJ48jk4AhwB5RDgBgDlsOQzcQQ6DQFTGwBGvzAQVKpNlzdUc9NKhWDLCSUleQ4tSWQRCVKbLk+Wkh5mKXIJUbJOfXseux6KkzL9ZWNIiZn6yWjYuFtd9lttUT0LVaaPdqUb1fG+aeNEEBeE0KaU4YOU5mu+GIPBDwQZVP5JLilYCzEAlJ+rwj9zDoAUZDmNIhhClwwxqvyr16DcaCoZKaUJuZua85riWaLIlIgPRjDlW9NYReuSB3j99H1StiZqjH+EJ2b+HtYaJSOyKfEOH3Rfb3Z/KQJCbFPCAGGMgd+QTGd+vIAd98WKFbutvy7jB0W3xLyWKCuqQrJAAIQYba+G510OhnwsR4AjYBoEuAHANLjyWTkCHYqAEuRRugQmhYjKGAmp0U7j6YPr4IvHcWRVsqz9OwbYYc62CLgPcRY9T2N1E3Y9FI+U36WTPekq3US5qbsejlc0tF7o5oSQa5FXfuvt0cjcky90Wr39Bt4TiKmfjtYbNq6EsqJvcSlkgFKUcV3ri1Gapaxp1ACgAg6vOI2DL5+QdYakCNL5WToIqzZAi5HBYeMNkajMrBG9tlgDgNLPEr0nZvwyHh7DXHTKLuWsRIMgk7tEifx/fbwlQvYiN21KyDtKrxwq4MB/jyPh/TNCRNXZR5fxgyI//rn5AOpLGyTPK2eg0dSYq+R5l4MhH8sR4AiYBgFuADANrnxWjkCHImAqj6wYhUi9YfroWn/tPtmKslD2ZG2glcglnflnGPrdFtA2NSlF5JWlj+TOaM59HDBnawRc+zvqXT59ey42zT4gG3cqM0hhzPa++j3wpjQA0AbF1M5WyvDhF+7BytkJjTyQEmViLCeYwpXpnuUfLpF8zeiOUASF60AnUXPIOVMxBgClPJ7qzdG5UWlFpyB7vfvtCAOAHO8/CS43/J7m0MlbIvAWyGXglxO1pUT0gbbxQ25ai0DY9HYTYhC5Gp53uTjy8RwBjoBpEOAGANPgymflCHQoAqYwAEjxItKmlVDA5XzMys0ltfOywdztEfAc6crOkKIaYt88KSulQO5lMMaJQCWk9s4/zMLS5TTKf5+7NQI+43XX0VbPLUdZFCKfGDIxJQwf9LF+49/hIJ4LIU1qlAnxCkz/Ziws7XV75uWE4avlnrJmFIYv6Gc0hUF7n3LOVKgBQOlniTz/ZLRxG2zY2NERBgChGOi6X1Lvk+ZcQoyE+u42pWT8e38szq7PEnL9dfYxdrcNTaxEBBtVSNF8fjvizA3tSYhB5Ep/3iVfJj6QI8ARMDkC3ABgcoj5AhwB0yOgtAFAiBdY367qyxqx9Y5oZOzMk7VxqR/UcgkAKQd99pZJIEMAtaITZdhwQySrdiCmeYQ4o/dMP5SdrcTZv6R/WNOaxmp7y1HeNPdEnvdxrw81mjeu9H3TxlXIxzONUcrwIbZuu1S8DUU2KKGESeFPUGMvJwRcaLSOVNx0PXcU6TBrfbigNCFTK4Nyvf9KGE0pEuKmTZNg43Y5Z4ex95bUd5z2u2PC0hBjS+n8Xa7RVjtlTKpnnebpe2tPVgWB0lRaGlsk7YcGGTPaXg3Pu2Tw+ECOAEfA5AhwA4DJIeYLcARMj4CSCpmYD2tdO2uqacauR+KR/Eu6rI1LNQDIDaXVzCUlj2XU88dA4bFCG3mTw5aFYMTT/WFu3QNKhKgby+1VQsGhc6c0A/IkGmumrAJAawsJn6V+SimUYpnbpeRrG+M2UEIJk+r9JyylGs6M8hpcvExK8YOo78f0r8eCnlUhTYnnw9A6Ut9V6jnlKsA0jzEjoSH55Yb/09zaaVNCzkXdR+rdU49vZ/yQyKpPUTP0nqVymUoYFo2dx5X+vIs5f96XI8AR6HgEuAGg4zHnK3IEFEdAKQMA1ZGe+Wc4K/smtXWmAaC5oQX7FiTg5FdpUsVnH4FEekgtL6YYG2ZGCiaR0sUir4RMhsiklMJbTPm95rpm7H7sMPOSmaoZJdCSyMSvLa8Ur7kUI5OxdU58dhZ7n0yQDKdQRVzXAqScRy46iuMfp4peX6jnWSljDQk49uVBGP9WiNFIFfVmTGkACJjmzZRfKZ53tXxyGfBpHmNGQn0Hq0T+vXbalNhLJOV50lxDU9mWwjGhi+tGrkzGeEyu9Odd7B3g/TkCHIGORYAbADoWb74aR8AkCChlAJBC+qe9IaUUUileNSXSD9S5pOQF2v/0ESR+cU7wmenCTwll2VCItRL5s2T4mbt9MnzDPATvVe4HsrGFNBUaUlKa65tRk1+HigvVKDpehvz4EmTszkdjZZOxqQz+Tspk2NvDBOfMSz3P8HeGsbJgMLtcHCWemSHzgjD1szEs6kRsk6OcC6r9rgLilifh0KuJYkW7rL9YskaawFQGADL4zfh5PPrdfokwVMoGpRBKaq+jnQMvVI7c6CJsmLGfhb1LbdppU2LmUcJAOnn1SBZxBQms+vq4buSeiaG/X1f88y7mAvC+HAGOQKcgwA0AnQI7X5QjoCwCShgAKGd99pYIUB6knKbExw2tLzSvWFNWubm0mp6sgiOl2HRTlODcf30fkkrgYQgLJWqcS/FiKlXtQc5dkzuWFLhbdk4BcV4IbVLOkwgliZlf37OlhBFHisGM9iwlzUUTKyGKp9ScbO0zEUvWqB5vKgNAr+t8WMUMOd5/KfdJGxfJHniFDDO6SvAJfZ6UiEBQ30Gx1VoMcd0cfOkEK8kptRl6Hq/0510qZnwcR4Aj0HEIcANAx2HNV+IImAwBJQwAxkqUCRVeCVmkGgDk1DKnNdXkcw4Bdjj44nEcWZUsaNuGFDwlohIMlfdSIn939PMDMXHlcMFecAJFrrFFELAm7uQ5wgWzN0fAwV9/yUNtEcR6LElpNZavLteII0cBTPruPEvnkEJ4ZiytQY2dFM4EXUc/4K5ATP9qLCzszEXdDFMYAKQaI7QFV+J9KeUekxxKGWakph+QDDUFddg0K0py6UuKXrp55xTQ3y8xYfVU7nP2P5PgNaq12otmE/uM67qM13w5lvEy6GpX+vMu6uHknTkCHIFOQYAbADoFdr4oR0BZBJT4iFTKACD3g46QkarQkFd63ZQ9ksFVMzfXFddj48xIlKZUGp3LGG+CEmej7wNbiQ9V2qAUAi8lSd2MgmyiDvo8l6fz4/Fl7KswM+uB5yI+hr9z33YSiCnfJSStRq4RR2oINikiW26PFsxxoX0ME5aFIJT4MnSkNaj7KnVHpaSpqGUwhQGg7y09cd3342DpoLuko9ArS+8YetdQ7rrUJqZspuYaSpTQpPmERIHo25uc9BOaU220tXK2xNbbo5G5J18QjGSUGzIv2GQpOYZIAK/k510Q+LwTR4Aj0OkIcANApx8BF4AjIB8BJZRMpQwAcj/oCA2pNa3lkmmRh/GaL8fg6OoUwfnKlHs66f0RegnJlMBDX94zsfFvuGE/8uNKJF8iTQ+a2EmUyB8Wu6aS/XUZVqobyrFi72MwNzNHSW0Bpva5DXOHPtZuWSrhtf+Zozj1jX6ySfIQj35+AEKXDIGFrX6PtRIKsmjPuArI2JWHHffFoiavThKkQkkHlQh3JgFF71FjV0obAOiZufHviQi4xlsSdpqDcg4U4a9peyVFYKjnkRLBowTTPa2vXYJPLCBy96/+u5W5Kx/b/nNI0PLGyn4q8feUno85myfBfahzO5noed/z+GEkrT0vSFZdnUQ/Cx34vEveFB/IEeAIdCgC3ADQoXDzxTgCpkFAiQ8WpQwAcr3whJBUWeR6VoikbcRT/fDPnAOCQlLdhziz3G5DpfOUwIMwIaKx8HeHwTnIAS3NKpSnVSHhvTOtSqhK+r1Se9CcguxFT6JE/rLoRRUcoCvy4eCFzfj16Ad4eNybWJ/4GQZ6jcFdI5+/bFVSoM6uz8Lhd5JQlFje9jsp/kGzfJni7zXS1WhahRIpInRv6W4IaST3qW/TELnoGIjQUGozRGqoOacS4f/GSiga24PSBoCQx/pg8kejJBEuasuqBD6Gws31YaNEGTqaW2gVCH1yyN0/KcMRq0Zg7/wE9jwaa9auVpi7NQI+4931dlXCaKvGZvKaUaAUDWqUcnHqm/MgAlUyBEhtXfl5l7onPo4jwBHoWAS4AaBj8earcQRMgkBXMgBQCb7dj8bL2qdoD8fF1eQSNxGbtJ23jWBPkqEwUjUAcvM9ZQEpYLBUY4vm/jbffEAWi7gAMRXvQkrlrXumwm/ipcoHKqiwOvIplNYW4vEJ7+DjA4twbf//ILz3jbC20E+OSYaQxppWFnWqI25uJZyJXwkuBaEEgGQ0inruGM5tyJaFp2AmfhUQ/coJxL8jnUyNBPWd4I6bNk6Crae1JLmVNAAYyh2XIpwSsokOwVeI/I/2a6zeveCNTUgAACAASURBVDFM5O6fqlD0uy0Am26MFPQOElJCUi6XjLE9y/29yz7vcjfGx3MEOAIdhgA3AHQY1HwhjoDpEOgqBgA59cQ10TFWQ1kXklLLs2nOFfHhSOREFQryJAllAJf7gWu6W9M6s1Rji1ouuSzypt6fvvl1hbCX1ORj+Z55GOQ1FuN6XY/vDi+Du50PUgqPslSA+8YsVlxcJbyN1/8wDgPv7a1XNno/EEEaKeJyvP60AHlQZ/0ZJij8XYnoBlpTCNeAoYNR0ghH76Zxrw/Vm/Ij9oLINVpK4UtRivyP9tpWgk/sxi/2l1tub9SiAWwmIYStQiK2aC6lorYkQmJ0WFd93o0KzjtwBDgCXQYBbgDoMkfBBeEISEegqxgAlPrgl0JKp0Q4OoVRH12VwpipDTUx9b+vdAMA4UQKxdY7opFzsEj6Je7gkbp4Jk4XxGNN1CLMGfII8iozUFidhUfHL0NDcz1cbDxhaW6luJRKKBs6y0SqgPLzVUj84hyOrUmVrfirNy409J/6K+FJlVKqUfuQlMCY5hSqQAq9JEoYTKVUABDDlm9sL4YqlBgbS7/LNYCEvjIYlEZQeKzM6HJC765S98WoQBI7dNXnXeJ2+DCOAEegExDgBoBOAJ0vyRFQGoGuYgAoPFqKDTMijSrQhvYvxaNF8ylhfKA8eCItM9aMkUhpju/qH5MUQhuxaqRsj6ZcRnljmCv9u67Uh8i0v/HD4eWYM/QxRKZtwE2DH8aB85vQ2NKA/075ArtTf8PO1F+xIPx9bDm9FifzDuHBsa8hrPcs7Er5FRtPfYm6phpc1/9u3D78KSRk7sZvx1YxMsHR/lPx6Pi3LzMiKHE/NBUCIoYkJvTja1KRHVWoKGwjnuoPIk4UynwvN7+bhJei4GpvWi7RnHq+KWtGYfiCfkZ5HYSCroTRUl25xNrFUtCydD/EsOUbmlQuAaASBJhC39mGSrVq71GJqBxBhyGxU1d93iVuhw/jCHAEOgEBbgDoBND5khwBpRFQwgAgNxSc9qSEZ0nsB60aSyUwEHIuYrz/NF9ebDH+vnafoPxUIesr3UcMoZTBtVVA+r95jD+hvrRBaTEVn0+XAWDDyS+w7cz38HbsBXsrJ9wx/Gms2r8Ag7xD8ej4pXh/33xU1pfBxdYTSfmxTKYHxy6Bpbk1vo17C4O9Q1HTWInyuiL834hF+DbuTTaXs407SyN4bvKnCHIb0m4vSoSnT/t8DJpqm3Dm53QUJJQqjhVNSCUTp346WrDyT2OI7Cz6lURZ8ugr1ShmUiUUOv8IT8z8PQx2PjZiljbYVwmjpdj3tpgSlsY2KpcAUAkDiDEZ1b8L9f5Tf6UqVwiVTWy/rvq8i90H788R4Ah0HgLcANB52POVOQKKIaCE8iv2Q1JbeCqN9u/9sYLy5w1tnEiawt4eJtrLpgQGQg4kYJo3KEXBxk1YOHhX/5hUzABA4ClQbkrIGSjRR5cB4Jej72Nnyi9M+X960mpU1JXif4dexq0h8xHa63rGD9DQVAdXWy/09RiO6Atb8NSkVdiR/BOyys9iYfgH+CFhOWws7BDg0g9RaZvwZPhK7E/7G1llqXhx6ldwsnFrJ35XTxEhYcV6/mmMEt5dmkdXqUax5y/3GRRr9BMqnxLvLDHPL3n/yUCX8W+eUBEN9pNrnOkoA4Brf0fM2RphsFqL5kaVMMwoAnAnTSLlee8kUfmyHAGOgEQEuAFAInB8GEegKyGgxIekXAOAUmWlRDNaXzwIJbx8Qs70hl8noP//9RLSlfVpqGzCjntjkLZRHvO64AVFdhSjQAidmnK/d82LQ15cidAhHd5PXwrA2viluG3YAswaNA/rTnzMIgKIB8DO0hFrDixCs6oJ/zd8Ec4Wn0BayUksnvYtPtg/H7kVF1h4/wj/ybh75Av4IuYVJOXHw9LcEn3dh2P2kEdQVleE8b1mdBsDACm+YctCMOLp/qJL3il176W+DzRBlvt+lBvqru9yK1EBQkwJwNQ/M7H97hi0NEovQae5FylkrUqei9CXhlgSSSW4GYTK1pX6yXneu9I+uCwcAY6AcQS4AcA4RrwHR6DLI1BwpBSbbopiZGxSmywDgEJlpeTk+3aEAcB7jBtu2jgRVApMTDv2UQr2P3NUzJAO6yvr3A1IqURuuylB0EUCSEr9h/sXMu89efh3p/6B+qYajAmYjtSiY6iuL4ejjRtemvYV4wrIKEtBf48ROJYTieaWJoT4hmOQ1xjEZe5ERtkZtLS0YIjPeAzxHoe95/5CoOtAzA9b0W5bqesyWU52V2sufR1A5cb8J3mKjsahvchVumkOK0cL3LxzCshYI6c1Vjdh10PxSPk9Q/I0OonXJM/WOlCJd5YxRni1iErm/qvnlELWqgmZEnfE2BHQu3rutgh4DHMx1rXd70rwV4hasJM7y33eO1l8vjxHgCMgEgFuABAJGO/OEehqCCgVRilHEVSqrBSVdApfMVwSIV3rx/R+VKbXmOyIxHqS1IIo8aFvqk3JOXdDMp38Kg27H403ldiy59Xl1VVBhb8TP8f25B9ghh6I6HMzkgsOI6fiPMb2vBYF1VnwsPfF4xPewbrja7At+Ue42Xrh5qFP4ETeQSRk7UGLqgW+joGYO/RxHM85gJiMbey/DfAchXljX4eng3872buaoYS8gCGP9sH4N4fCxl1YmouuwyhNqcTGmZEoP1cl+ax0lWqUMpkSHl0lIhG0ZVfivSDIMKECjn+Sin1PHZECn84xShhnmAFgVhTy4ooVk0t7oiHzgjD1szGiI1hq8uqw9c5oZEcqS6Rpso1KnJie92Hz+2LCW0Nh5SSMSJJSvajCyLkN2WiqboL/FC8QH4RZDzOJUvBhHAGOQEcjwA0AHY04X48joDACSoV1ylEElSD/ow+R2ZsmInCGrySEik6WY13EHpMR0InNI9XcBCkgsW+eRNyyJEl7M+UguUReumRTKv9bPTcRrzn1soOFvQV8Qt1RmVWD5J/TZcMiSHmSvYrhCbqSAYCqW0xYGsLK3UHmt7wSyq2ciCBt1OUSElI0BCmTSjZKlVk/fR9I2ZTahNxhMsL8M+cAK8uoVHMb5IQ5WyJALPxSW21hPX4fvwvladKNRIbWJiPF3O2T4RvmIUnE7sDPIWljFwdJed7pb9mx1ck4uDixXSrJuNeGIHTJEEnGezl74GM5AhwBaQhwA4A03PgojkCXQEBJL4VUA4BS3n+x5HrtDkAFxL+ThOhXExkRnSna0EeCMeWT0TC36iFpesJp6x3RyDlYJGm8qQbpCoWXuxZ92P8zJwq5h6R59oyFFiv1YS4mf1ouJvrGk1JGVSKqc6UrgXJlo2ePyPa8Q90U8+IpUf1CF0+D1L2e+fECdtzXWrlBSjMFV4YSjPzGDADN9S3Y//QRJH5xTsq29Y5RwnB4bn0W87KTUmmKJrWijFoWIrbd9Ug86JyupBY0yw/jXh8Cr9Gu4p53FZD03XnsfuzwZTwSco0tVxK+fC8cge6AADcAdIdT4jJyBHQhoAIOrziNgy+fUAQfSQYABUNLqcQYhSKKbhfLz5Fy3VDRKHq4kAFyoxPUa1DJt+33xMjy+AmRV0wf2tute6bCb6I0L5mutcirvf7afZLIxoSEfStROo/kFmLUKU5NRdSKFQh79ll4DWkt4ZcdH48ja9di6htvwMHLC1lxcey/jXn0UZhbCgyjvQhc2j/Z2HpbNGPN78hG5z7w7kCMem6AIh5/bdmz9hbgr2l7ZW1JSQOAXIOEpPejgd1X59Ziww2RKDpeJgsjYwYApSLEtIWUiwc9w9vuOoTagnpZ+zc0WPLfFI1JS5IqmOFWyegJk23YwMTmNubseR/5TH/Jzzud2Zbbo/VG2clJ4esMTPiaHIGrGQFuALiaT5/vvVsjoESIrSYAUj7oik+WY+ONUahMr5aFpedIV0auR3nZYpuxjxKx8+nqLys6QWvCrmgEmLx6JGN6V6KRN+/gi8dxZFWypOmC5/jj+h/HMwI4fU2uMqee1xipY0tzM46uXQt7T0+4BAXBZ9gwNNXV4fhPP8HGxQV+Y8bA1sUFib//Dks7O0ClYv/Na/BgQXvPjipkrOxVmabjrdAWxCPEGUMeDkb/O3opWtNecx2lvM6KGQAMeC4FHRTAiAiJB8DWw1roEL39yLO898kEnP7hguy5DBkASGndcstBEB+D0k1ORIQp5VLvU07KljZW3dkIQM/7yGcHoM8tPWHtLM44qYmDkDOTG3Gh9B3l83EEOAL6EeAGAH47OALdEAGlPrA1ty7WAKDkR2z4O8NAH5Ri8447SplWoha5JtZlqZXY83gCMvfky759RLykapEXQitE6RYqKOUbE/mbVKVDCNZKEMzRfoxFdtSVleHwl18y5b/f9dfj1Lp18Bg4EAUnT8La2Rn0u1twMLJiYxEYEQHPQYOQtns3ht55J8zM9CfR03kl/5qBfQuPmIyzQvO8yLA25KFgDLg7EM7B9uLCfoUe/MV+dcUNiFx0VBHlVimlWwlDpZ2XDeZujwAZK+U0Jd+bJIe+NBaKMNj2n0OgaBxTNKlGQ1PLpd6rkOgeMbjU5NfhwH+PK3KvlXhnG5KdjB+DHwzCgP/0gmMve9F/V7XnFnpmSj2vYs6F9+UIcASkIcANANJw46M4Ap2KACm+m28+wGrMK9VEGQAU8Kip5SbCMfL+Uy66mEbe0x33xsqOPjC2plIf/trrkKeczjH+7STQXsQ28uwMX9gfOQcLcfp7eZ5ExfI3ZaalCJWDSpr9MztKET6Fvrf0xHXfj4OlQ2vEQUtTE0788gtSt2/HqIceQtK6daBIgFHz5iH3yBH4h4YiefNm9I6IQP6JEyjLyEB5Zib8Ro2Cg48Pzu3ciUkvvcSiBXQ1KkkXtzSJRUgoVY9dex0ybHiPcUW/2wPQZ25POAbamVTpZ+urAIrM2PVwvGLh0kLSQYw9N0KVF2Pz0O/GuCmMzdFU24yY108i4b0zxroK/l0Xy31lZg07h4x/8wTPI7ajFFJEJc/CmLymqNpAhruChFIQoeT5Lbmin18yxA1f2I+V6z26OsXYFgT/Ts87pXANurc3Aq/3gb2vrWylX724GIOVEs+r4E3zjhwBjoAsBLgBQBZ8fDBHoOMRqC9vxM4HYlkJHiWbGAOAkmH3U9aMwvAF/UR9sHSU55/w1VYQlcRcrTjRh3FOdBGy9hQgP74EZeeq2nmGiQXfpY8DfCd4wH+KJ2PCZ6HIZsCxj1Kw/5mjssUKeawPJn80SnS5LM2F5XpahaZaKFllgD6eb/w7HESMRa3k3DlkREezf3bw9kZRcjKc/P1x8s8/4TFgAAInTmT5/hQRkH7gAFwCA2Hl4ABHPz+kR0XB3NoageHhcOt7OZ8FhdHufSJBksFHyAHTXR3xVH9G7qU2aAgZJ7cPKbZHP0xG7NIkNNc1y52ubbzcUnNkZIt5LRHx75xWRCY5XmVTKP+0Kbq/ER+MYGkd9M/pO3IR+cxRlJ01DbO+GkixBoCagjrsfvQw0jYq+3dL18EaS+1R4jKQETL3UBGy9xWy/6d3tmY1B2tXK/bO9h7rhp7TvOA73h32frbMEJe6LhNbb299x8hpgx8IQsjjfVhUilRyWkPri1H+aR7CffaWSSCjOW8cAY5A10aAGwC69vlw6TgClyHQ2aROQnIBhR4bKXwzfh0v/INBBaRtysa/D8Z1SOg07UMJIimheEjpp1Q+PClbM/8MZx4kKU0JxmwxWCtVCYD2SiGzs9aHM3Is8uYfWLkSlvb2aGlshLmVFaoLCxnBH6UD9Bw3DvmJibCwtUV1QQF6jh2LnIQEWNjYsEgBIgEMe+45uPbu3QYjef3JUKO0gqx9TnK4NKScOXn98w+XIOq5YyYzalz/wzgMvPcSloLlVDBKSb2m1LxyejaiX0nEsTXKeX0F46CnIxkVqYa71CgyMQaAjlT+abtdnYyO/oZuvCESFKkhp1EZv2u/Gycrt1/f+lLuLE8BkHOafCxHoGMR4AaAjsWbr8YRkIWAkmX/tAUREgFQmlyJf++LQV5ciax90GCxCifxHpASRaX+TBU6rb0p8tjM3RYBj2EusvdrqgnIE0XeJCX4BDQVYTHy0tnELTuFuGVJYoa16ytWuSo8WooNMyJByoUSzX+yJyMflEJEqW99ChlO35GH/U8dMblHVi3DoPt6M6OVqSMAKi5Usyokp745b9LnUZLX/WJlEMqBry9tUOJ6tM0hlq9ESU4EJTcy8J5AlJ6pZAYcKW308wMxceVwo5FbHZGOoCm/MV4PKXtVegwZXXbcG6NINITY+yhkL6T8U1TZqW/ShHRv69P/zl6Y/s1YWNrrJ3AVNSHvzBHgCJgMAW4AMBm0fGKOgMIIKFhyT5dkxgwASir/tD6xzk96fwR6WOgnS1PLSTmT9EFC0Q8d2ZQkxzOZ3CogbnkSDr2aqMgSYhVhKZ4iXYKK9drVlzWy8lwZO5XLc/YJdcPUz8awEHo5jULPc6IKWb63FH4HOWuzZ+up/iAyRVMYAehZPP5JKo58mKJouL++PUvJK1YyRUlbLjIKzv5nErxGGb8jpk75kHNPyIN/8stzjLdBShMSZk/73zUvThGDsVAZPUe4YPbmCDj42wod0in9iEeAokLkNirvd80XY1j+v1gSXV1r0/O9Z36CJOOEUKOQ3D3z8RwBjoB8BLgBQD6GfAaOQIcgQOzq/8w5oBjBlrbQeg0AKiA7shA77leOcM8v3AMz/whjOZGGGvEdnPo6DQnvn2mXX9khgANMiRq7WFhJNzkyEYf/p8fzUVbfjFdDW3PRxbTc6CJsmLFfcjiv9loUCj/967Gs9Jnej0oFw7/FKFWasp747Cwrp6Zkow/qUc/2Z7wUxu6n9roUoZO2OQfH16SgKLFcSbFEz0WcBpPXjIRzsDhyTZ0LqYCys5U4vOIMzvyc3iGKv6Ycgo2FHZQiZMxI1lEpH6IvxcUBboOcWOg4RaZINQDQVPr4WygiiO5J1PPHFI/AMLZnSREjxiY1we9KRjDRO4uqMlClDyEGdX3POBkrdz0UJzlaSS5Jpglg5lNyBDgCehDgBgB+NTgC3QEBmezqQraoywBAH7JHV7WSeykZdk9h1lSSLGCaF9yHOsPG3ZqRGJHntK6oHvkJJczbn/J7ZocrG2qs9BGQ5VY34r2EXJwqrkWzCnC07IHFoX4Y620vBGadfY4V1uC3lBI21ysSDADkhf/3/licXZ8lWQbtgRRKO/DuQNAHtXuIC0vZoJD22sJ6FjZMhhkpTNi6BBSs4GkNllty0BBYambtPnP84RvuwRRpKyfLtg/spppmNFQ1oiylinn5z/6VyRjCu1KTY8ygfVB6yfnNOeysOyOSQY0lnUXYshAWNWRu3UMnxKZ6V+k7T5e+DiwEnmqfU6QF3Qcykpz9KwuJX57rFIOl0LtHz3TY8mGsUoAcUj46l3FLBmPYk/1g42YFisrJ3l/ASBflGBaE7kNXv+6ihJrinU2cABOWhjAuE8HRACowp8KRD5KZ0Ubq33mxKVxyzpiP5QhwBOQjwA0A8jHkM3AETI5AyekKbCDSoPRqk62laQAgxur07bms7rGp2aRNtiGZE/tOcMdNGyfB1tO63UzVjS04XlSDhPxqPDHMC3uzKvBHSilu6+eKqOwqLBnnC2tz3UqKtkj5NY1YcTgXPR2skFxahxuDXRCTW4VZQS4I82313EbnVmHL+TIsHusHe0v9857fkoPNNx+U/AEnEy7Jw+nDkcpAug50Ej0HGYwOvnicldTjzTAClNbQ99YA+E/yhEt/B1i7WLVjDqfKCnXF9aB3TV5sSZc0aBBp6NjFg+Ad6t5mkKKQ5Qvb85Cw4vRV+64Se/epRF7AVG/seiQeyb+kix3eZftLSRfpzM3Q39hNsw8o/s6mZ3zgfb0RMNULtl427FlRN3rO68samOGSUmXo/EtTKmXDIDaFS/aCfAKOAEdAFgLcACALPj6YI2B6BEjJiX3zpCyCNSFS9r21JyiHj1j2T60936U9WEL2I7cP1WuOWDVSZ0jlF4kFqGxowfOjfXCiqAYfHyvAUA9b9HK0QkVDM8zNzNDH2RofH89HaV0zXh7ri+9PFyG7qhErJ/bE0cIa1meYhy2+TCxEalkd6ptVGO1lhxYA430ckFJah/MV9cw4MNDVBncNdDe4JfLWEumZKWt/y8VU13hKNRgyL1i4x0prkqITZcw4RoogbxwBjoBhBDRz9w++dIIROV4prVtwtmiAbaqSvh19nlJTuDpaTr4eR4AjcAkBbgDgt4Ej0MUR4ApO5xyQofJjz0ZmYGpPJ9wU7IL3DueioUXFFP9hHnbYmVEOG/MeGONtD/LwN7WoYG1uxhR8B0tzOFqb41hBNVpUwCA3G5b3T1EF1wY6o0WlwrYL5UzhP1tWj+TSWpTWN+OpEd64s7+bUSC6WxRA///rhelfjZVFVkcGMiLUIsI93jgCQhEgr6jUEnhC1+iK/SYsC0Eo8ZqYASe/SsPuR+O7opiSZAp9dTALge9Ojbzwm28+0K3voikqEXSnM+SycgS6IwLcANAdT43LfNUgwEOcO+eo7bxsMHd7BKiuunYjZX3B3nTmnbej3GRfBzw70gfvxOcgNr8aHjYWOFdeD1uLHrAwM0OzSgUvO0vUNbXAsocZSxXYl1XJogD87C2Z4WC0lz0SCqrhZWuJ4romDHC1YXO8OMYXm9JK8XiIF/q72hgFg8i39j99BIlfnDPat7M7SC05qEvu6txaFv2Qvb+ws7elyPpeY9xQnloJ8hDypjwCVCqRUp623n6wWyteYpHRztPOOVCEv6btVTwEXaxcSvWn1AYiv+xOjf7GE1kilbjtjo14B4hQ0trZsjuKz2XmCFy1CHADwFV79Hzj3QEB7v3vnFOiKgU3bZrEiK2kNCL1+/ZUIXo5WrM0gY5spq4WocRerF2tMOvPMARc463EdGwOU5Z+U0xIARORcjpx5Qic+CwVsW+dEjCCdxGDADH43/DrBNi4WXcZY5lZDzNGsGnqRh7yca8PbUtrqjhfjY2zIhnvQ2c2Jfbv3McBc7ZGgIwc3a1VZtawCj9UGaA7NSWNuN1p31xWjsCVgAA3AFwJp8j3cEUiwL3/4o+VmLkbqppk8xcYyv8XItX6s6WIzatCuJ8jZge7CBmiaJ+urAwTczjVrR78QJDkvH+dYKmApO/OY/djh7ulR1Ob6Z5YwqnE4ekfLih6Nzp6MtrX0IeCkLW/sNMVTW2FpeBIKTbdFNWp/BGET8ijfVjlAKkM7ELOlJjhiWyTFGV1o8oFnU0EaOtlDRsXK9lEdN0t/1/7zLryO1vX/TKFEVfIPeZ9OAIcAWUQ4AYAZXDks3AEFEeAe//FQUoM4RGrRiDqhePI2JknbrBWb7mlpH5JLsZfqaX4eGogC/PX1yjP/93DOSyFYIi7rSyZ2w3uosowKTvhy0Mw4pkB0utVG0CJjGZxS091O885sZeTUSTwOp92RpG64gbsXZCAlN8ylLsbHTgTGeSmfxPKKg+c/vECKztnSiXX0NZ0KSydzR9BMk37bDQrJbj1jmhk7sk32enoI9s89e15Vvu9MxoZJa75cgwz3BEfgZwW9nYIxhK3QXdtXfSdrU/5v25tKIJn+ytrxO2uZ8fl5gh0QwS4AaAbHhoX+cpHQKz33ynIHhTOebW2wQ8GYfLqkbCws0DkoqM4/nGqZCg6qp4xBfy+G5+LqsZmzO3jirHe9pJl1jWwqynDplb+1RiQ5zz6lUQcW9M9cmr73R7A7i4xaetq3dEIoPZqj39zKGzcW9NoOpOfwpC3srP4I8joc/2P45hxhFrqn5nYfneMSQwklFYy9dPROsk2KWVo48xI2R54sS8vMtiSUYL+dlH++/5njoqdoq0/ETrO3T4ZvmEekufoCgPpnX3yy3MMi84ylBnDgZ4lrvwbQ4n/zhHo+ghwA0DXPyMu4VWIAOVkUmmzynTjSj0pDlSDl4iErrZmbmPOvP5URs7cugfbPjHhb7oxSjIUQ+YFYepnY9rmkzyRnoFEIrg8PgeT/B2x6VwZ3GwsWJlAe8tW+cW2vVmV2J1RgSXjfGFt3n4OtYczbllSp35Q0jmRp3PQ/b1B+b6GGpEibr1Qjl0Z5awSAhlIKD2ahrnbWGCCrwPuH+yBICdrvdOQsnn43dOIe7tz921on+Qdn7xmFAKv9zGKSXcyapBCO+mDEaByc8Q0r9k6Q9kmhYVy/rWjKzTlyospxoaZkagvbRD7+Enqr6n8qiegM6ZwfKWjPYzlaYs1NkvasNag4Qv6gTz2Vk6t0VGU+75hRiRqCuokTU94UtSWVM4WSYuaaFBXNgJoG61MBAGfliPAEegABLgBoANA5ktwBEQhoALilifh0KuJgoaRwtrvjl7YMGO/oP6m6kTM+VI/4KTIROGj5EHyGefeTtGgevBEqJR/uETKtOxDst9tAaLGUrm/N2KyUVjbxJTUjMoGPB7iibVJRehhZoYFw73xZ2ox8muaMKePC04U1sDaogerBuBqbY4QDztEZVcyxbagppH9r6iuCTN7u+C7pCJM9HPAKC97fHo8nynAs4JcsCwuB/72VhjsbgMXawvszapAdlUjVk7sycoRqht9UJ76Jo15lZrrmkXtS4nO7KPx+3Hwj/A0GC6aVdWA1UfzEZldyUonGmpkDLgmwAmvhPrBycpcZ1ciVUv+NQP7Fh7pMMVOCF6kkI5+fgBGPN0flvYWQoawPnSOZ368gMjnjnWp/ag3YOdjg/Dlwxi7vtoYp2tzFKm0494Y5BwsErx3qR1Jphk/jTdONqkCS1Eg/ghTPiMUGUFnH7pkCCxsL7+3xafKseWWg4p544XmaYsxOEs9CxpH5xHxwQhQ+U9NQyAZP/69PxZn12dJmr7bh/9r71oFpG3OYSUaa/KkGUUkAWlgEFVXmPrpPUs9TAAAIABJREFUKND7nDeOAEeg+yPADQDd/wz5Dq4wBMSEZNIH5exNE2Fha4F1U/Z0ChLqD3/KB6Twe1OTlukKL263cRVweMVpHHz5hGg8pHqSDuVW4a3YHAQ7W7OyfqSUOluZw9veErG5VSipbwZUwDBPWwQ6WuFUcR3m9HHFjvRyPDXCG2/EZGGivyN+OlMM8uHPDnZFXH4VahpbcHNfV2RXNiK9sh5hfg7IrGxAbnUjwn0dWCnB8oZm9HayQlVjC9ysLdDHxRo399EqX6gC8mKLWQ42KRkd1YyFt5McFBHxeWIB1qWWoKFZHBM68SZ8NLkXi6LQ18pSK7Hn8QST5lcLwZOUMYrUCXm8D2w99EcvGJurPK0KUc8dw7kN2ca6dsjvaoPGsCf7CS4FRkYAuoumzHn3CXXD9G9DQYZCQc3ERgCK+JjyyWiDkQj0jlCKyFKo8s+wUQGnvk1jZ2KqRuXiKDLEOfgSCaHmWlJTIDoqZctUuBialyIAyXDbmc+6UMNeZ+DD1+QIcASkI8ANANKx4yM5AsojoAKOf5KKfU8dETS3WmGlD+mtt0cLGqNUJwrrHrdkMDQ//E0dqmwovFhzX1LKKpFhYcbP40FKq9gWn1+N35KL4edgBUcrcxzKqUKjSsU8+T0drHB9oDPOltWhpK4J58rrUdnYwhT4nOpGXKioh4etBYpqm/DwUA8cyK7C0yO94WdvhUWRGSiua2KKcbNKhfpmFazMzeBrZ4n0yga0qFTwtbdCWX0TE9nGvAc+iAhAbz3h8ZRPHvP6SZMzjgsNb8+uasALUZk4UyrdyzW5pyNWhAcwXPQ1Sgm4sC0XB144hrKzVWKPV1Z/xwA7jHy2PwbPCxasIBtbkKIbsiMLEfPaSWRHFRrrbpLf5e6L7mL0qyeQ+L9zistHRpawZcPa+AcEL2ACz6vaYBm6ZDDsvG2Mi6KAEUBKqDa9u0nZpGghJRu9C8a/FYK+t/Q0GBlSX96InQ/EilZ2w98ZhjEvDmoXXVRYlY3vE95GVlkqzMzMcMfwZ+Bi44kfEpajuqECTjZueDJ8JU7mHsK/Kb+grqkGDlYuWBC+km3980OLUVlfAmsLWzwU+iacbdzwWfRLKKsthK2lA+4Z9SKi07fgeE4kZg58AEey96GoOgePT3gHg71DcThzF/5K/BQ1jZUw72GJu0f+F7WNlfj75OdoamnCnCGPwMrchv17Y3MDfBwD8fSkD2Fvdbmxip719B152P/UkQ59d9Hf95DH+mDsy4OE3VslLw2fiyPAETA5AtwAYHKI+QIcAeEIiA1fJ2KnYfP7oiOZnOnDn8rkEfGeLk8mfbBQHiuFKisVvkiGDvqApjByYznkarTFllUa+nAwJn80ChZ2ukPKhZ+iaXoeyKnCBwm5eGGML/P0vxaTjdv6ueKOfm6iFyQvctzSJJz5OV1RbgC6G0T8RiG+ukKcNQUlo8nLB7OYUUROo3SAh4d44vFhXkanIUNA+r95OPLeGZMqzvTxHDTLFyMW9odvuIdJKh7QZulZK04sx7GPU9lZmjJ8ndZTel9KKzceIc4IXzFcEK+CocuiRJQFKf7Bs/0w/o2hrVEIhqkv2oujAlL+yGAKudh3qJxQbSUNuKT4j3tjKFP8jb0L1JsXmwIROMMX130fCko/U7e6pmqsjXsL1w+4F75OQTiSvRfRFzbDoocVhvpMwDX97sBXsa8xpZuU9vqmWoT1noV/U37G1D63Ia3kFBqb63DPqJewPvFTeNj7IfrCVkwKno3w3jfh4IXNiEnfhrtGvYD1J1qV/EfHv43v4pdiYtAcNDTXYmfKr3hq4iqcyo9FUn4sbg1ZgE8OPo/7x7yCiroSRKb9jfK6Yswa9CCC3Yfiu/hluGf0i3C11f8Oa6ptZikSCStOoyjRdFFcFDkyfH5f9l2hj5jU6IuWd+AIcAS6PALcANDlj4gLeDUhQIrztv8cErRlzdBHUxsA6KOAQjgH3x8kWKEhj07St2k4+mEKyCMvttH+yMgw4D+94NjLXtwHNNOOwJQ8KnFlyOtrLC9XrNym6E+RAt+eKkRpfTMWDvfCb8klKKlvwj0D3dvl+4tdm5QLUjROfZ0m+aNSilJ4MKcKLx3MZOH/SjQvO0t8Pi3QIDFgu3VUQGVGNfugJsW5IKFUthgUKhs005cZP3wneOhkXJe9iIEJSHnLPVTEjG/nt+aKVhz1TU37oqiY4Jv8TLYvOcoNPb9E8Dfimf7oOcVLMWMLGScyd+WDCDTFRFnQuzLk0T4Y+mgwnIMcxL+3NA6CDBEH/nscaZtyjBrqhHrajd1BOUYZ2nu/23oyUlavMW6SzoKMAHufSDCKOVU2iFg18rIoj4SsvTiVH4NgtyFIzItmHvmk/DgEugzEP0nfYHzg9bh/zKtYG/8WbCzssO/cepj3MMf/jViEScFzUdNQid+OrUJmWQpuHPwQAlz6Y23cm3gibAWcbdxB8+87tw6PT1iOj6KexeQ+t2CQ11h8Hv0i5o17A38e/wije16D8N434pu4NxDkNpgZIv5O/Jx5+a3MbVHbWIWNp75E9IUtLBpgxsD7jB1L2+90PiVJFTj7VxaSf0lXhC9C/e4aeG9vVknB3EoaIa3gTfCOHAGOQKcjwA0AnX4EXACOQCsCYkMgKZ+YvF09LMwUjQCgskwOfrbwHusGn/HujM2bQkppHSmNyMuI5TljVz4yduah4kJ1u5KFpEC6DXKCva8NUzB8xrnBc4Rra3SBtCXbidlY3YTUPzKRtPY88uJLmJeU1vQc7oLeN/hi4L2Bsj/UpeAiZszJ4lo8H5WJW/u6Yk6wC57Yk45BbrZYGuavBERMlLqSBhQklCAvtoQpktW5dSByME2vMn3gu/RxgNtgJ3iHujGFy6Wfo6gPRuJLIM8/cSUo2W7p64pXQ/0kTdlU04zy81XIjytBaXIl8uKK0VjZhLJzVZcR7tHHslMvO7gOdILHcBf4hLozPGxcrRS5r5I2oD1IBdSVNqAspRL5CSUoP1uF/PgSNNY0X3amNFT9DFrambPn3rmvAyPXdB3gBCqx1mFNBVClAHpXUAQPeTq17yDhTu8KigYKmOoNr9GupjW2XDQWZe4pwPnNOShOqkDpmYo2SEge52B7ZoToda0PXPo7Sn5X6sRZw1hFueCEibpaAa3d61pv9Ls1QLBhVuhZ0nu74HAJzm3MRtbeAhQeL2v3LlCfA91/rzGu8B3vzjzGQiO0DMmhjtQ58Wkq8uJK2H7J0OM20BEB030w+P7ecA9x1rkWedcLqrJxIvcAKutL4WnvjzEB05GQtRvPTf6Uhd5T+9+hlxHoOgjHc6LQ33MEcivTcfuwhfg69nU8EfYuepiZ4+MDizC9//9hx5mf8NiE5fBy6Im18UvhbueDiOCbmVf/0fFLUVpbiM1J3+C+0a/gfzEv45ah8+Fu74s1B55l4f9ldYU4mr0fCyd+ADOYYcPJL5BflYFHxy9j/87+/jcRMewl8lah51Rf1sjuIz3nJacq2Du8vqKp3R1Vz0V/2+08rdveXZ4jXFh0iq2ntSLnJlRm3o8jwBHofAS4AaDzz4BLwBFgCKRvz8Wm2QeMenqoL30M3bJzCvwnt9aQlltHmT72Z2+eJIucjB8jR8AYAlTWb+G+dFDVBKWbr70lvr02CN52raXFeOMIcASuPgQOnN+E7PJzyChLxowB9yHENwzF1bn4Nv5NZF7kBCDlPsClH/PyD/IKZd5/UtZLa/Phad8TuZUXoFKpEOg6EI9NeJuF9O879xcDc5jvRNw3ejFT4H8/9iHmh61AeV0RPopaxCq+DPEej0MZ2+Bl3xNWFja4UJLEeAD6eY5AUVU2M0qQcYCiAKrqyxlHgWUPK0wKnoM5Qx674g6MOA42JX2FvWf/RE1jFcN0/oQV8HTwv+L2yjfEEehOCHADQHc6LS7rFYsAeTz2zj/MPPlCmjZb/cGXTjDme6mNGwCkImeacWfT67H4gyxU1TTj49cC0afX5azxTc0qfPNnEdb+VYhn7vfBnbPcYKYVMaFSAdTPUmL0hpK7o1z/BXvTZRH+GZLH3MwMb03wxw29BbK+K7k5PtdViUBDowpWlgqEKXUh9FouluDsQeQaJmqltQUgRZ1y6Ytr8pn3m5qluRXz2E8Mms087PZWTkYlaG5shLnlJaMf5dh/FbuEkestnPi+TmI9o5N2QoeWpiYc//lnnPjlF4x97DEMvvlmXPZC7wS55CxJhIufH3oJp/Ji2k0z3G8SFoS/x3gZeOMIcAQ6BwFuAOgc3PmqHIF2CBSdKMOGGyJBJIBCmpr8T91XrgGAandP/2pslyXAE4LJldKnoqoZz72TCUf7HriQ3YDbb3DFf250v2x7UYcrsfLLPAwfaIv0nAZ88kYgnB0uERgWlTZhyYdZOH6mFu+/FABSVj76Lg8fLQlELz/9H165FRfwV+InuFB6GhMCZ2L24EfYh7mcRsX9PjiSxyolXNQv5Eynd+zsYBe8Mb57e5aKy5rw04Zi/LWjFDV1LRjcxwbPPeyD4QPFhwebBGQ+KaprWvD+N3nYuq8Mzz3kgztmiifi7Iowxh2vxisfZsHTzQJrlgTCw1XZ9A96t/x27AMk5h2CSmWY/4OY+h8OfYt58HW1xpoaxH7yCc7u2oVxTz6JQXPmdEVIBcuUGRODmDVr4DVkCMqzsnD9ypWwdnQUPL6rdVRBxdIs4jL+vUw0O0tHPDv5Y/R1H9bVxObycASuGgS4AeCqOWq+0S6LgAqIW56EQ68mChKR8iznbouAxzCXtv7cACAIum7RaW9MBVZ+lceU9i9+LcC1E51x07RLZ02baGhQYfGqLAT4WGHsMHumjHz1dm+4u7R+sDc3q/DBt3nIL2oERQGEDLDDmKH2WPBmOh681QMP3OqhE4sTuQfxv0Mvobaxmv1uZtYD/zf8WVw34G5Z2G29UI43YrLRZErtH8BQd1v875resLNQhsRqb2YF3j+Sx4wKY73tZWEgZHDK+To883YG8grbp0iQQkaGm4HBAsrICVmoE/r8dbYUB3Iq8XZYT8XOhz0LzSosjm7llFg9uRebu7yhGU/tS8cAV1ssHuvLKk28Gt1aNWNagHGvsjF4ft1cjH+jKhAcYI3mFhVeW+AHU3rMjcmjxO8FxY14emkGwkY5gIyLry/0x5B+tkpMDVIGo9I24tejH4BY+oU2W0t7LAj/gBH5abek9euRtmcPXHr3hqq5GRNfeAFmPZR57oXKp1S/5oYG7F+2DI7+/vAdORKxn36KmatXw9bVVaklOnyeQ+lbGQlic0sT+ztibW6L+uZaZvihf5839jUW6cEbR4Aj0DkIcANA5+DOV+UItCFQW1iPf+ZEIfdQsSBUhswLwtTPxrTVVCYCs12PxDNGYKlt9PMDMXHl8K5DYiZ1I910nDrslpT1Nz/OAUUBPHW/N5Z8mI3XF/qhf1Cr4qcOOSZF8ck30vHm0/7MS/z3v6VY8d8A2NmYMUXkQlY9Fr6VgcVP+GLb/nKEDLDFbTPc8PuWEmzZV4Y1S3rB1bm9dy+7/Cw+iFyI0pr8digO8ByF56d8JjlckyoYPLrrPOj/Td08bS0YD4C/g7yIBZKTKhSQYulrZ4lrejmZ3ABwNr31TAtLdJdFnHutK155whfm5qYLzaZ90/rf/VWEf/aUoa6+BTOnOLO76KZ1X8ScZXZVA1YfzYe9ZQ88P9oHDpbKldqMyq7EjvRy2Fua4+mR3swAsP5sKdIq6lHf1IJXQv3w9clCnK+oR08HK6SV1zMjhJVEHEvLm/Dkm+m44wY3UJRNSXkT/vuIrxg49PbtiPB7fYtv2FmKP7aV4JUn/PDuF7l44yl/nalHYjdKyv8fx1ZjR8rPOr3+tpYObRFGlBdPofuajZT/ZyPWtHv/1JWVYcd//4tBc+eiprgY9O/jFy4UK1qX6V9y7hx2vPACJr30Eppqa5G8eTOmvfUWLG2VMcB09EarG8qxYu9jjGOB2jDfcDww5lX294X+zlB7cOwSlubBG0eAI9A5CHADQOfgzlflCLQhIIb8jwbN/DMM/W4LaBuvhAFgzIuDEP4uD8frjGuZfL4OC95Ih6O9Od553h+vrMrGjAhnWJibMeXi6fu9GUPzyi9z8cfWEjzzgDdT3r/8vRBfLO2NH/4uYmLvjq5gc/xvaSB2H6rAH1tKsHi+Hz75MZ8ZCnr7WzM+gI++y8ekMY4IHX7Jo60Zrklet3ljX8fWM9/jfMkpVgbrxalfSMqlpdD/t2JzsPGc8DJ7bjYWeH28Hyb4OGDVkTz8kVoiOG3A0cocH0/pZbA0IhEQrjiciyeGeaGfy+UedfXv1wQ4YV1qKQa726Kotgkzejtjak/9IbnG5jV0t2rrWvDKqizsi63U283fxwpfLu0NXy/TkRzGHKti3BNlFe0rNFw30RlvPe0PKyvjxoe9WZXYnVGBJeN8YW3e6pGlSIofzxRjak8n3Dvo8nQWOc8dGRYKahox0d8RthY92Nq0rJu1BbKqGuDrYInsygaWT71olA+7iyM87RDm6yBp2egjVXhtdTaWPuuPb/4sxBN3eWH0UPnRIZrvAXqGvdxNd87aG6f79+LKTLYmGQtjjlXjzaeEnbcxEOk9sj7xU+YJVjfyAFP4972jX2ZkfOpGBHmfRb+IMwWH2/6brnDxrLg4RL7zDia/8gqO//gjRs2bB5/hw42J0mV/T92xA8e+/x43rFqFxN9+g627O0bce2+XldeYYAcvbGalE5tVzbAyt8b8sJXo6zGsnVGAGwCMoch/5wiYFgFuADAtvnx2joBBBMSS/1HZntmbI+Dgf8kzQGXudj0Uj5TfMySjPf2bUFBkAW8djwBFxVdUNjOivqz8Bjy+5ALz1iem1DBvXIBvqzebPtLJI+voYI5V3+aBogBefNQXr6/JZv38va3YHDbWZiyK4ExaHVydzHHPHHdMGms4lzS16Bg+jFzIQv/H9LwG88NXYtX+BTiZd0iWAeBAThVePJCJ2ibD+b5q1MlD/G54AML9WpUz8sI/vucCThUL48YgBfD9SQGYoKXcfXI8H3syK+FibY7HQrywKa0Uc/u44s2YbPRytMYQD1ukldUhpayeeZF3ZZSjrL4ZJ4tqmafYx86SGQC+TyrGvCEeSCmrQ2R2JeYN9sCfqaXIq2lEuK8D7Cx7YLinHT47XsD2EOhkjeSSWjbvS2N9sfpIHsjA8eHFUHX1vncerMDL72dB7QGmkP8Hb/XE+n9LQISQ1Ciy47M3AtsZbpS8rXRfnl6qOwLBxroHPn8rUBAPwReJBbCx6IG4vGoWlk9GlhNFNSioaUIfZ2uQUaiqsRmT/BxxobIeVBliRqATw5Ew87G3xN6LZ/XsSB+8FZvNMKMqDxTKX1TXhJm9XfBdUhEm+jmwNVLL6uFnb8lSQLzsLBGdUwVLc2JXN4ONuRl2ZFTAwbIHZvZ2BhkovGwt8eHkAEmRCF//UYg/t5VgYLAtJox00Em+KeVcNN8D9nYdG8qeW9CIR5dcQND/s3cd0FVUXXeThPQQAiEJ6Uhv0ntvir2hIlZABOm9Su+9C4iAXVFUQESlE3rvvSWkd9J78q994rzMm7wkLyGK/8c7a33rk7w7d+49M2/enH322cfDEplZwNSh7nAtBQBCW1JEv1BP5I0Gw9Gl+pu6Fnhqf/GZw/Z6aZl533ltsHj+669xfds2VKxeHR7Nmv2/F8w7vnIlYm7fRsthw3Bo3jy0GTUKzjVrluQ2+kePYfkGOx8c9d+JjOx0aYf4ZoPh0mZRsczsdCz1G4qr4SflT1Uq1MXYTmsFAFJYART/G9BqLpp4dvpH12ua3OQBkwcK9oAJADDdHSYPPEIPxN1JxLZn/RB7s+DMn3p5jUfWRJv5DfT6TKdEpWH784cQdsK4EgJD2336qxao9a7vI/TEozs1g2q+1H/3W4zU2r/YpTzqVLNBbHwmVnwZjp0H4tChhQOmDfFAWkZ2vr/dvp+K+Z+F4rZ/Gt5+sSIGvesi2XtSugdPz6Xht/87AGdt/vIvwyWoWzjeC3Y2ZrhwPRlDpt/H4oleyMzMERo46dbM/iu136w1nr4iGKnp2Zg82B1TlgbDxtpM1nntTipe7+6EEXMCMa6/G9Z+F4ngcH0aLQGFAb0q6dZOJsCEAZXx+jO54mVfnJqFg3d/gXkZc3zYYgYaeXTAggMDcDf6MqjYPLzdcqHmfnl6No7f/0OOaen9DN5vOqlAgUAG74P2B0jwZ4xRdPzDupUw4EkXveEMKNddijRmCskAGwIAFpwORbXy1lKD/oSjtQSNpKW3cLMXcCEqJQMWZmXgaGUOLwdLxKZmCWhBQIK6BXFpWXiQnoXnfMsjJi0Tt2JT5TNmkncFxKN3XWdciEyWQDQsOR1P+zhiw+UocE9VHK0EeGAwyjKIpi526FvXWYJkmiL6eOZybm00A/25oz3RrU05fLs9Gos3hOn2vmCcF7q2fvgadq0zmfEfOiMAl28VDLQMfNsFH76R23a0MBt7OBC+5azw6+1YtHCzQ50KNghKyoCbrQWszc2w5XYMmrjY4XJ0igTtvBZ34tLwQW1nbLgSJYH6WzUr4mR4otD5Ca486WyLvYHxaO/hgDMRSUjOyMYr1ZwQmZyJgIQ0tPNwwFdXo5CalYMP6zlj250HMsfPt2Pwdq2KspaZrT0x80QIGlWyxbWYFMxr64XPfojE3qNx6NSyHL7eGo02Tezle25rY4aDJxOw8PNQREZnyjOBex+3MBCXbuj7qG0Te4zvX1kYOXxW1KtpI9fv3JVkmX/JJC9h7vy66wFWTPEGte8GTgvQgT30ZTUfKwx9zxUTFwfLc6BZfTv5/vP58+ehOHz4eiV0aV1OQL7Zn4aIOHyvFyrik6XBcHI0x4zhHlj/QyR2HY7HyqneeLKmrW79sXFZGNnHFS90dsKcNbnHvv+qM6YuD0ZGRg5e615BKP8K+KRc21VTfaTEYemmMKSl54h2SO8ezvJsM8aoxr/wwAAE/U355jHmZhZ4q+FodKn+RoFTRCQGYfbe3ohPzfs9617rPQk00xISsHv8eERcvap3vGeLFqjSsaMo6HebMwe3d+/Gpc2b8dTcuajcsCHuHz0KBtmsqW/43nuo3LgxLKyspHxg94QJqNqtG+q9/rpu/mpPPSV/OzR/Ph4EBODphQuRFBGBY8uXI/bePdTt0QNN+vaF/8GDOPfll+g6ezZu/fEHrm/fjqfmzxchP+3cXHBmWhoIXlzdsgXVundHje7dUd7HB/umTxe6P4P+qJs30XrECFk/x9k6O6Pz9OmoULWqMW7/x8YUJOrHdn4TOm+Ak03uc5u0/wX7+yMxPU7+3a1GL/RqNBphCQGYt+9DxKVGw8HKCRO7bICbw+P5zvGPXSTTxCYPFMMDJgCgGM4yDTV5oLQ9cPHT29g/6IxR05qVNcOL29vCp7t+vWlpAAA9DnSGR4eiX+6NWuj/o0EMhJdtCscvu2JFyZsCfC0a2GN0XzdMWR6Mc1eT8GIXJ/zpF4d5oz3x9bZovb9RAXzB+lDUr2GDShXLYt+xeHw2yxeVK5XF7DWhYFBHcT6Fznv1dgo+nhKAPj2c5SWcRvCBiu+k85+4kIi5a0Mx6B0XCfAXfR4G0q/ffqkCxs4PwjPtHfH+a85SMlC2bBmkpmZjwgB3OY5zULnbPzgNiz4PRXVfa9kTWQG+nlaYvy4UF28k47WnK2DLnzFgQEcAgC9kfDHjC5qjdUWM7/y5BPt8eSclly/efAHfdeNb/HBhqa6O18rCBoPbLEI9t1YGrzip+wtPhyGLwgZGGIPGtZ19JIOrtj/84zDlWLBR85ByPr+tpwSKit16kIqRfrksBAbzNZ2scTsuDRWtzZGVDaRmZYMtBBkw/ngzWkCAwIQMeDqURZVyVkjMyJZg1dHSHJEpGbK+xPQsqTnPyM5GVg6QkJ4lfycVnftgnflr1ZwQlJiBJq62+P56NJxtLHA/IUPAAK6R42i858bMz8v+N6xji6WTvKWjA8XYKMym2Jh+bgY7Qhjh3gKH8PJs3BKJ1d9E6MYQfOD9/N32vCCMIBLBrKLsk6NBOB2RBHc7Swn+D4Uk4OUnnLD5VgwszcogGznIyMoR/w1u6ILOnuWw8ny41O2zxOJURLLuWjHwJ9uCtAF7SzPMbeMp8470u4/o1ExkZOfgiXJWuBSdIqACAZerMSmo7WSDM5FJcj4nKwvx/YWoZPlvXm8yBRa09cKcNaHyXVD2+8OOGGFZmJsDw2fdR9c2jrhxN0XYNGM+rIyKTubY+FMUqDXXu0cl2FqbwcfDEqu+jhBGzktdy+PLX6Mwqm9lnDifiMiYDLi7WOLX3bklMKun+aBOdRtcvpECAofs9pCUki3BNa8Dx/E5QDFPloSov68f9ayEjs3LSaa+QzMHebawbIAioHzebN/7QEo0Pp3mKz3suf7nOpVHXEIWQiLS8clAd4ycG4jOLR1w6lISrt9JlefCnFGeAhZQcLT/Wy6oXdUa5R3MkZqeg1FzcufIzoY8I6kdQpFAY2zr5bXYfvVzvbr/5t5PSea3DAoGEQwBAC/V7Y+X6/UHW+WFnj+P0599Jkt4slcvCZydfH1xZuNGCbrJCiCNnkYlfR6zf/p0eLVqJf/94P59ncDexe+/F9Cg+6JFEnynxMZi5/Dh8GnTBr7t2+PPMWPgULkymnz4IY4sWoRKderArlIlBPj5yTHnv/lG9Acc3N1xbetWWQvBAAr5aefmuU+tXSv1/dQuCDh8GO5Nmsjc1DNgK8PM1FS0GjYM948dw80dO1C/Z0/c/OMPVOnQQcocHqVp6/qVtZSzrohJXTbBxd5T/vTn9a+w+cIy+W8FUG7p8wzUZQEPqyvzKP1gOrfJA/8rHjABAP8rV9K0j/93HshIzMSu90/g9i9BRq3dtWkFvLCtLdgFQG2JwSnY/rxM9kNaAAAgAElEQVQfIs8/MGoe7SBbF2u8/Gd7VGr0/1dxuEQbB3D2SjIGTvOXOvs2jR3Qf7K/BOeN69oJFZ9q+R2aO+C736LxbIfyGDH7vt7fPFws8c32aHkx/utQHC7dTMGSCd64G5iGYbMCEJ+YjZ7PVcDw3q6yxFmrQySjx+COqu7VfayErs8X9GWfeIvw2qffRGDNDF+h8qtF4Sj+NmOYO5o3sEe/Sf4i9Me1DnjLBTNW5c3BbB0/p+q/ErBx3tlrQrBwHFkH5rLnpRO9hcJ8Jmi/tGsidfOJivUwtuNa/HH9K3l5t7d0xJiOa6VOd+vlddh2ZZ3O1YW1ciJVu98efxFeM8YYuJHuzWyt1o6FJmL0IePKCAwxAH64GSOU/yENXPOVBhS2NjIPbsamigAgKef/hCndHAgcKcZMsNKl4di5RLkHFPsnAAACRgOnBug6D1BwkvdzalqOfB/YSYLGLPg/rXZf0mtV0mtDAODUxUSsn1MFt/xzRRgZpBN4OXY2Eetm+WLLn7HYuCVKlyGv6m0lATdFNwnS3bmfJs+KIe+5Sts8fs+ooL/yq3AkJmXB28NKMvpf/hKFtTN9BTD4/rcYfPptBHo+X0GYBdaWuWU7ynNg//EEve8ru3csm+QNC4sy0snD18MSHVuWw8Xrybgfki4MglpVbeT5QZ2Ir7dFCVOBa2TrTztbczzbwRFDZ96XY9s2dZDnB0VF543xxLmrybq985lAI7BJH9A3MQ8yMWCKP/q9WckoAIrZ//n7+yEk/p7u0jDrqzxLCrte1yJOYcWhkbpuAVrFeAbJ+6ZNkyk6T5sGC2trydwziGY3AGtHR/h26IDT69ej9fDhOL5qFRw9PdFl1iwcXbIEVNzvOGUKUmNjRXgvITwcns2aiZ4AM/QEAMgaIANg17hxYLtBmlnZsnhm8WIEnjiByKtX0W7cOFlHRlIS7F1d8UTXrkLfr1CtGtqNHYsDM2bozR19+7acr1n//vBs3hx/jBqFBr16wad9ezln3P37ePLtt1HvtdfkM6+WLWXOvZ98guYffwyfdu1KepuXynFaar8yaXXnhhjVYRWsLGyl28Myv6Fg6QdNyfQ727nrygJKq7NMqWzKNInJA4+xB0wAwGN88U1bf7QeiDwXi63d/ZAckWrUQgzR/3lgzLV4bH3GDwkBxrdXUp/QwcdO2gpWqF361GKjNvYIB7Gd1/rNkVg7w1fornxBXjnFW7ohjJoTiI97VcK7L+dm6v1OJmD8oiC9v/ElnkJgpPJ3blUOg95xFeo/qbkjersKvXvJxnB5yd59OA4Xb6Rg+Sfe+GRpkAj5UdCPL/Sk7LIkgLX9VPRfP7sKavhaS6s/ggUtGtpJkM91Otib4ePJAahU0QIrpvjkZiPH3kNlF0ssneQF7umnnbFoWNtWOggQOKDA1+nLyfhxRVX8tvcBvtoaJXMx2FMH9mzL9FztD7DowEDEpETg6Rpv482GI2T/zMyxNpeUXmsLG6F2vlxvgMFs3rfXo7H0XJjR4n3MtK/v6iu13lrzj09D393+iE0zrI6vHq8FANKzc7DiXDiCk9IxurFbsboDnApPwpqLEZjSwl2XrS/tW1VhhCQk5YruUcSRtfYs7aBpAYDSLgFg1nn1N+ES4CqmABDRDzJ1QBM/M5YBUFIfPcy1Ksk5yf6ZuiwY1+6mYv0sX3yzLRp7jsbj0+k+WLg+DPeC0vDNkicQF58lQAjF/pj9ZmDMgJiAnb2tOY6dT5RnBa2atxVG9nFDeUdzfDD2HhKTswR0IzB46mISVk3zwbbdscK26PN6JXz0ZiWh5CckZ6HX8LvwrFwWK6f4CKAQGJqO75ZWxa7DcbpnFMuFyBCqVdUaM4d7YsKiQNwPTZdjdh+Ol9KfBWO9pJXk+WvJwlB4/Rkn0ZP44fdoOa+PuyXmjvGSUgKyB8gEIjD5h18cZo/0lBIT3hcEEVmGsGl+FQGHuCaFNVSUv9XZXmVshydexQfNPinqUBwP+AOfn5giAnLyndAAB1kZGfCbMwcpMTHoOmcOLO3sIMH16NGSQaeSfllbW6H252RnS2ad2XPS+v8YOVLEAknf3zFkiAT+bg0b4sDMmWj0wQcSyJPm7964MXgeMwsLtBg0CLf/+gtnN22SDD8Ddh4fFxCAvX8DAAQirMqVw55Jk9Dw/fcRdu4cKtWtK/R+Ze6E0FDc/vNPPLt8eW6pwYQJeGrePNhXrixlDdbly6Pb3Lmyh+39+yMtMRH2Li5o2q8f7FxcYO/m9sjbAlIUltcmNCEAZmXMUMO5EXo3mwKWAci7SHI45uzrg+ikUPm3IiB7J/qSiDtS1+FhRGWLvHlMA0weMHnAaA+YAACjXWUaaPJA6Xrg1JyrODrpklGTFkT/lx/dhwQA3FpUxIs72sHGOZeS/DgZxbwWbwxD3x6VJNjiS/P7rzjj8NkEqf1lfW3f1ytJRv/nP2Ml2C5fzgJ9X3eWv/F4Zko7tXQQqv6J80nYticW1atYw8vNUuZjf21rSzOkZ2SLuj9pu8HhGVLvz+Dc3tZMSgSa1reVUoMyZcqgTjVrAQDYlosBRFYWMGRGgAj6MeAwNysj8/bv6SIaAvtPxINsBCr7U1COASTVyvnCzj7l676PFHo0a3hZj5yRmSMAQPUqVlh8cBCuhB2Xy/5Wo9G4HnEK54IPwsepFka2X4Vy1rk6AcYae7D33+sv2XNjrW/dShjUQL/2XzmWSu69d90TyndRZggAGHHwPpyszKUGXCEeM1P11ek5Uq9KkSoKVrHVoVLHWth59t3+ETuvfSHK1mRMkBpL0Svv8jXxXtOJkgX7+eJqJKY9KDLgYfkHQSTFGte11QWW/BvBHAajtH9CBJCB3cdT/BEQkqsZUb6cuQ4YIiDWb+I93WfMVpdGuzt2LTk44hxcGjmh/oC8umYCAIauFdeVFJqCU3OvocmomiBgWRpGCj1bZfI7/nJXJ2z6OQqtGtmhRhUbfLMtCmRnkJofEpEhdH2W1zDDzxaJq76JwHuvVISnmyU2bYkScU57OzN5VrDmnowhCntSwJOAzprvInH6cpJQ93/dE4uUlGzUrW6DXi9WFJCQjIDwqHSp8ed3mOU8/I6T4bNtzwMpJej5fEUpESD4wGcUnwX9PvFHBUdzofEziA8Kz5BzbN/3AHEJmQLaNK1vJ+yko2cSkZKWrXcsAQsCEAQbEpOzhXXE0gaCFewkkp6eO55gCEEMgiPsJlKYabPAHFtUuZB6PuqOLPEbIt8rZou7Ve+Jno1G6QGNpNef+fxz1H/zTaHfk8afnpQkATKV9Pn/SZGReODvD79584SSzwCdNfoeTZsiNS4O8UFBklUPPXdOxjLDT+SD8/EzKwcHqednSQHH7Bo/Ht6tW4vWQMjZs7izaxfMra2lJIClBgzgaVxb2PnzUjoQePy4bm6yEzg/NQiCT51C+OXLQvEPOXMGZubmMo4gRPilS1IewPPz39QeuL1rl4AF5Txzafb/VdOyN6gfw44yS/wGIyD2unQE+KjlbDTx7Pxf3YJpXSYPPDYeMAEAj82lNm30v+SBtAcZ2PnGUdzfnSfwVdj6CqL/85jgg5HY0nFfibf3xEseePrrlrB0yJ99LfGk/08ODI/OEPV11sMOftcFVMNmBp71+fVq2Ig4Fl+O+SLPMgFbW3PMXROi+xuPiYnLwtrvIpCQlI0avlYSNLRoaC8v5Mwo0ijm9+EbLvBwLYvxC4MkM0gxLdJt2zd3kNZ8zP5NH+qJa3dSRHiLNqK3mwgTMkP8yZIgyeJz/he6lBdRwFOXktGyoZ2UKaz8KkLmmDHMUwK5aSuCpZ2Xq7OFiBMyw+lc3gK1q9nICz5f5u0dkzFvXz/pzcyMjr1VeZC+6+bgg2HtlpZIpGnHvQeYfjzEqJp97pF12Wu7+BhsycfPiwMAsH5/XWdf1HDK395PfUuy68FfN75GmTLmSM9MBVsfvlp/kK6OtaDbl7756sxslLephJY+z0orM4onhsTdRXpWmogicu49t36AtYUtEtPi8GLdfgKmaC0pORsj596Xa6EYqf/MwCu24qtwCThprAsnhZwU9NIyrf6AGoAgUMWsL2vIaWrRyIc5P59XcXcTkZmahSc/rlb0VDnApc/uID0+A3xWOdXI39GCAMbC9aE4eSFJWCeN6thi2AeuqFfdcB91BvezPg3BmStJ8p13dDAX0IzXoppvriDfniPxUlfPf/M7RZo9jdeN309+RrV+MgP42aINYfIc4Xf95W5OuBeYBm93S2EF/fJXrAiFci7qi1AElMyhyJhMYRG89rST1ONT8JHfYQKSvPYEB9jpg8H46UtJwkYizf+TgZWlCwFFCbluAn0EKJVzjO/vDr+T8SJsSqCxcT1bEftb800EJg2sLMdQBJBtJ5/t6Iih77uKiOn0VcEIj8oUMJJMBrYS5T7ZepJtAalPUZRps8Acz+cJtUWoMWKMMVi8Fn4SFe0qS7BoVsZc7zDS8k+uWYNbf/4p2X4G1RGXL0sw3rR/fwmoaay7P7NhA67+8osE795t2+L48uVS799qxAjc+O03XP7xR2EKkElQ78035f8JLjQbMAC1XnhB2kdynhu//46zGzciPTFRBPnYpu/u/v2wc3bWOycz+DSKA6rnrvn884i4cgXRt26hSb9+SAwP19X5V+/eHYcWLBCggQBFvTfewKl162QsWQkthwyR9Qta8x82gqNfn5mnW2Gnaq/jQUqEAMoFgTn/4e2YlmbywP+0B0wAwP/05TVt7r/qASr2/9rtANITis5qcg8NhlRH+yWN9NT/lb09LABQ+z1fdFnXFObW+i9Z/7bvDt/bjh/OL0FqZjL6Np8GX6c6+OrMHNyIPIuyZpboXO11CdLYRkprbE+089qXOOL/G2JTIuFTvqZkdO0sHQvcxu2oC/jl8qfg/2fnZOPdJuNBmmpBZuw5GCR+duITySp7l6+BcZ0+g3VZO5y6vxs/XVyB6OQwVHGqg5EdVsr6KLi3/ep67L/9E5IzEtHEo5NkSdT7pBjfjqsbcCzgDxHmo5q2ln5p6Lw2Ze1lf9+dWwT/2GtS0/9x63m4E3URv1xeoyfQVdC+ucaR7Vci4MF1/HRhOVIzU/BS3Y/kf1pjFnfogQBpAWesNXezw4qOPiLYZsjIJOi/z1+U+IuyitYW2PRUFXja579H1Mey7CEiMRDJGQkSlLAt1RsNhkodqyFje0Tei16O1XEp7CgoYtWmyvP4/twSebF1tfeSmuXUjGS4Oz6Bq2En0KlaD5nvdtR5uW+1RtE41lVTgV+x5ZO90a5pboDL+uzJS4OE0UFjxpgUcpaElIaxIwXrznfsz9MOUQMQBK/Gzs+ltrPEhboUBMWKY9QlCdwXjoZDqoMsJtqFVbdg5UjBs2ykJ2TofWZobj4jT868Als3azQYVB3mVvot8gpqX8hsOkEupY2mem6WXrD0x9LSDCkpWbp6/uLszTTWsAe0WWCOUjqJmHz2v+2Bb87Ow95bP+o2yd+bpIzcDkctvbtLuYCh3+//ba+YdmfywH/TAyYA4L95XUyr+h/3wPnlN3Fw+Dmjd0mKfpXn3A2Ov7LxHvb0ze25WxJrOq422sx7siSHltoxWoVhtqHzj72O2ORw3TkKyiDcjr6ItUfHS2CtGMcyo83/vdN4HNo/8YruMwbc359fjAN3ftYLgC3MykrdaXXnBhjRfgWsLfKoxsU5h1otn4HiqA6f4pdLq/HXzW/zKeiTNs7ayBuReZ0gtKrKzM4vOzQcUUkh+fzNDPSojqtlrdrzEgDxu7tVQBXuWTHW7ofG3wP7bRtjrMGl2v83Z+cLZZ6mtHbSHn8oOAFjDwchjfL6Rhhj/onN3PFqtYIFKIsjAsjM/7ouvqLYX5gt9RsiQX8d1xbCBOhaoxf87v6CclYV8H7Tifjxwgqh8z9IicTv1zahx5ODsfn8MtRxa47fr26Sl9hna3+AK+EnkZ6ZAt47FLoixfXQve3IyEpDLZdmAgqExfujX8tZAhqojZlcZmEV02b4o2MzpfacpSa05zuV12k6GOHaIodo6f88QAEgtOCAGnxIi8sAn1+NRtTEvR0huPVTIOwqW0t2/vjkS2g6vg4yEjNwcc1tVOvhBdcmFVDGvAwOjTqHGj29kRqdLmCjg7ctLGzMcfWLewg9EoX6A6shaG84HtxJRJd1zRB2PBqRFx6gcuuKuLrxHpxqlUOtd31wcdUtVH/DG9REYU0Ha/Kp3m/IKOiniNqpP2d2XVpwXkuWkh5FK6NIp5kGFOkBv7u/YtOpmXrjCnpeFDlZAQOoR/Lr5TW4FHpUVyrAnvRP1XhbWgxqGQOcJjIxGBtPTRdAmd/Tj1vNE2CCFhrvj80Xluqeia19nsN7TSfIM4KWnZMlge3O61/IM4Hn6tt8Omq7NtOtkKUPe25+j21XPkNSerx0RyGLinMYOl77TNCuwVCbVXUrVoLWWiD2WvgpbDg5VX4LPR2rieiiUsLFNRHEPBO0TwDvtxqOQrcabxW4P0PPrP13tuCHc0uQkZ2O+m6tMKD1XPx4fjkO3v3VKDBZfTmVjhDXw0/r1uxi74UxHdfIs5Sm3a96zSW9d0zHmTxg8kCuB0wAgOlOMHngX/YAM1p/vXscd7flvfwXtgSK8730e3uUq2K49vVhAYCuG5qjbp8q/7IX9E9nqMUQg3jbsvZIz0rVBbBKmzpSSmkMjhf7DdEDCph1zc7J1B2jtJDieL6k/XBuMXbf+kH3wsJsOl8ImeWleThWw/jO6yVbXtxzaOtfeW4G0N+fX4Ss7Dy2BxX0B7ddhN03vxN6pNpIL5/YZSMq2XkIHV/dS5uBJ/fHl7mcnGwJ/Ie2W4JaLk311Jd5Xtanrz02Xrcv5Rz8zNXBC1surpTPUjISc38MypjBzrKcgCaKeThWxbO1PpAsudLbWavKrV77rJMh0s7NWGPG/vNuVeDjUHDGfvvdB5hxItgoQcGWbvZY3dmnkCZjkIBh5eHRyMhOE9EqtqhKTk9ASNwd1HVrhejkUATEXkMb3xdwNfwEYlMi0MC9vbAmaro0kQCAf7sbfQlVKtRDbEo4nqvdGwfv/IoOVV/B2aADaO79tDAMwhPvIy4lCm82HK5XTkGRNYqwsbWaYtr6/8s32TLSX9rE0aYP85BykNIy0uXV/ejVAAQV4gk+kKJO03UmyAFubQnEna3BqPOBL8JPxsC9bSXc3xOOxOBk6VDi1ckF178NEHr/jW8D4PtsZQTsCoNnJxckBqUg9GgUGg6pgZub76PKC+6491sw6variuyMbFzZcBcEJMlqSo1OQ3JEGry6uOD+7nA0GVMLRyZeRP2PquL6NwFoMaUuLGzNda38tH5RWuLRr2pLZuvMRUHo0d1JgAOWC1CJvzSM7c/8Y65ieLtlBbJJinseApUXQw+jf8vZpTandg3pWTnYExiHnfficCM2VQQ3WUpBszQvAxebsmjsYovXq1dAnYo2hX6/6AO2glNb72aT9UDY4vpAGc/nKwGG788tFkE5Q0bw+ONW8/UyzTzu0yNjcTporxyi1iS4EHII609MlmeqYnz2j+20TgTr+PfPjk/CpbBjekGultXA0h8Ci8rvCAGAUR1WCwj42fHJOB/ip3c8BVfJdKOdvL9LgnP1GpRne22XPJBB24qVYMc7jcfLHFqVfpZPTOy8ERVsc0uKfr60WlhkiinXhL8xWhCaY5p5dcPA1vN14yOTgjF/Xz8d0M7fKeqgrDs+USf6V5zryt+nj1vNFf0UpVuE0jXAzcFXpuK1+fToWCmvoql/y4tzLtNYkwdMHsjvARMAYLorTB74lz0QdfGBqPYnhRh+gdEup2YvH3Rd30xedg3ZkfEXcXr+tRLv4tU9HeHVJa/uuMQTPcSBWgCAQfkr9Qbg2dq9cSpwD9YfnywvOOoXNx5DtXpS22ms4+bLEF+8FhwYIOCAug8xx7BemzWKSjBe162lvFgfufebrncx/8YXN/aqLu451PWvzPxwD7tvfS9BI9eiKFsTwGAG5PerG6UvOoNuZU2sF2fZAOn76pc2J1tXjGq/Eu6OVXXCfYo/3Ms9oVNf5nl7NhyBP298LawB9Xm1/lBn67QvjOrLyfKMjadmyAtsQe3/ghPT0W+vP8KSctvGGWNt3O2F/l9YZeuyc+H46lqeSn1h875RowLGNy28Vz2v6ZpjE0Twr7nXU/LiTdZFzN8MEjcHb4Ql3BdQwLdCLQTE3oB5GQuYmZmjtktT6YLAe6Nj1dew49pGMGvFl2MHSycBqzjngbs/C4DEYMDBqjyGtlsqgI5icYlZGDwtAFdu5T0DXn3KCZMGuuvKfNUCgWpxPmP8aswYrQChkuUvZ2eu1xmAQnfUHnB3KSslS8z4X914FwmBybB1tZb1ZqZkoVJjJ0RfipNMvb2njQTxVk4EdnJg52aDjKRMGUcgM+JMLMpXs5cOKBbW5ogPSEbllhVFG4AMAfe2zoi+Eo+y9hawcc4Fh6IuxsGjfSUE/BWGpuNqgc9FGmvU2SEjW4lY/958xxYOomrPVn1qY3eD0XMDJeinAChr8o3tbV+YX/nd/+7cQrnebzQYLt/fhzXeVz+eXyYlRL0ajS6VOdVrysrJwfc3YsCWl0kZRbN2yNjxcbDCjFYeqFvRcDkIy40IbKqttAAAZuG1YKrWx4aYYlpdAuVZx++yIZBUea6SobXs0DBQ/V5rSoCv/F3bJpXBKoHBNcfG5QN5eYxyPOvmtSwtfq4VTtSCy1ogNiwhAPP2fYi41GhZktLSlYBxWmay/CZSYJGmPMNd7Dx1An1F7U/bnYG/Ux+1nCWCjYrqv7H3O9dO9kLVivWls4wC5qh/+ziX+l4qDHg29rymcSYPmDyQ5wETAGC6G0we+Jc9UNyMfVEZ+ocBAGxdrPHyn+1RqVHBFOx/wz1aAKC173P4sMUMCbRIVVdeEtQvRXxx+u7sQgmqCRi81XC00D9J1196cIjUd6uDVe051Cr3zICcCtwtW1VnVYp7DvW5GVRWqVBHshjMStV1bQXWSNKYWeL6CAxw3f6xV8Egm6ZkXtTrVfdOZkZpwf4B8lKqMCISqUT/95553hqVGuF04B4Rn+te6z18cWqmvGSpM1s8lxoAKKw9kzqrVxBQUNzWfzz/8EaueK92bptFQ8Yk5KB9ATgelstSKMwYnExp4YEXnyg8S86X4XXHPxF2yVuNRhWqE1HUOUv6udI7nsGoYqP6uolYI00rENi2iX2p1qlTtZ5ilH6ncutzad3alMPMEZ64ez8NA6flahOw88DYfm5449n8nSAoYMpMPzP2j7KFKNv5UWRPLar3xrNOomZPmr/W6PNB0wLg42GFW/dSRSfArVLZkl5K3XF8Tv129XMJagggvVLvY3iVr/5Q854J2i8lKo09O6F7zXcfai7twQTsxhwKxPVidOtQ5iArYGRjN7xRPf998U8BAAzW2bGEz0zF+Nyn2Ca1UwhOKqZtHUg/rj02QUBkGkHefi1mYtGBjwXQ0xqfoRM6f469tzaLoKchU2fIOS/BaJYX0CzNraVsKizBH5vPL9UBv+p5WBbR/omX8+1JGaMFWgkGzdnbR7d/7bNcG6CrGQYs3VIYXJyfLLexHdcKC+zQvW1F7o8DtNeVDIhh7ZZJKd3BO78IM0BhpnG8llHGMikC1bw2/H3nNfjxwnI9toh6zVrQojidJEr1i2KazOSB/1EPmACA/9ELa9rWf9MDWenZODD4DC6vv2vUAosK0NlSa0+/U7jxXYBR82kHFVVeUKJJS3CQNjhX14yqX96UlyJfp1p6L1x1XJtL3T6z3+pstVp9Wj0PKf+kL/IlhhT4+fs/kjZFNIoBdq72hrwsql/qinsOvuiwhpHMhNEd10h7PUUhmdlBih2yjnJQm4VYcXikrhXfmw2GS9DOl8c5e/uK6J9CBy1vXQmbTs0QkIP2dI238WbDEVDvrbyNMzKyMmT9fAlNy0zVvfxqyxvUAEBhSt188VY0A1jLTn0BpT6W6yiJ+J+DpTlWdvTGk84FK4uz9d+Hu+8hICFPw6Cg28vYDgA8npoMUUmh6NN8it4+SnDrlugQLf2ek6jr1SlS9/GUAOn+QJsy2F2U5UvLGASzzzup/opRAPC9l50xdEYALv/NTGjfLDeLTrV7tWVn5uDaV/5ICEhCw2E1YF2hcNHF0lp3acxDwGDFl+Gipk+le0NlFaRFE3RkrXMzz65S+12/chvp/kCxzmdqvS/q5jHJEYhLjUJTr67Yd+tHASKfr9MH1yPOSBDIYDU+LQYv1vlQAihXB288V+sDqRNnGQn/zcxtuyovSaDZtfpbwtpRykyoJcGMrke5qlK+RJbKwDYLpPvEw9jtB2kYfjAAIcVg62jPZ1fWDPPaeIEsHrX9UwDAF6dmCYNLMTKihrVdKs9HdRZZ+VxNF9eWJfD5SsaVlqmgHEsw9Nla7+OL07MKLDXgHHxW07TBOe8TCt4ReOV1NmRkq10MPYSLoUcMfq4uBeMALYihzZZvODlNByJzvPI7xv9W/yby3/zd4z3H0gaFXq9dhNp/2t9CjtXS8anLMHtvb8T/zUDQatlo59fOqc3wa0GLouZ7mO+D6ViTBx5HD5gAgMfxqpv2/Mg8kBicgu3P+4Hq2MaYdzc3PPtja1iVN5yhKq6egPacRc1vzBpLY0xhAID6hVLJUjPjM2dvbzxIyaWGq1921C9Cajo/RZ7+vP61jFcHu+oXDSVzU79ya6nhnrbrbV2NvDHnoBgSX/rUxs4CHzT7JF8GhcDAiPYrhUJO6iYDAfX5GXCvPDxSXtAoasX6fGb6memiFgBbLPWoP0T+e//tLUJlV1tTzy4SLGy7/Bm2XVknH6nrVglOLD44EDejziEnJ0do8JO6bMrXCo/XZsbu98QfNHWWRjlfcZT6lWOMEewrjgBgLSdrfNbVF/ZlS0clvzTu6yvxtdoAACAASURBVILm+H5HNBauzxOtVFP8qQ/AAPXLX3PvbVfnslg301daypWWaVv8cd7RH7pJGz2FFVCzijWWTfaGa8X8zx4CAEcnXQQBSkWMr7TW9l+YhwETu3gQ9KPwGRXMt11ZD3Mzc3R84jXsvb1ZMpz8LrDjA0HEDlVfle+wEtSz+wYp5AQFktLiUMu1CQJirkuXiCP3dkjLTVtLBykvIUhAwLCZZxfsvP6lMHc4P8sJ+Hdby3K4F31Fxns6Vn2oevqY1EwM3h9Qosy/9toY+g4bAgAUULOk11ZL4WcpU+/mU9HG93k9xpd6flLsR3ZYhQfJEVh+eIQO4OWxz9f5EGR3ETygWF4rn2fx6+W1OoYAj83MzsD1iNO5oE7tPsIQU2rVtaVU2s4HpN+72nvjWMBOOZ46KmxrqAC3BHTZJWTvrR/k+c77pKFHe2y/sl63BTWFn3/UlhioGQgEiZTfEI7V6gdoARACWLciz8l6jNmf1v8Efwe0mosmnp106y1uwK6dU7tm6khw3YoVxlAr6X1lOs7kgcfZAyYA4HG++qa9/+seYF3sL90OiOCVMVZY+z8enxKVhu3PHwLbCpbE6vV7Ah1XNYG5ZX6qbEnmK+kxVCZWZyMUBgBfuEjTVLIoz9fpi9fqD0JI3D1M3fWWvLDxBZpURAbtWiBBofMzezZ3bx/cirogS6RoHkWeWGJwxH8HNp2cLjRNJQhmFoPCTZFJQTK+rLkVhrRZXOQ5Vh8ZIyrLiilBfnXnhkL1VCvvK4wCdjtQ0/eVIPxM0F6sPjouH7WVQfwLdT7UBep8iZ23v5/0ojd0XtawsgyBpvhVLYbI+nuqQht6qeMx9A+VpQkS0AwJMbFGn7X6xTFS9ae1zKuLN3TsojNh+O6Gcfd2r5oVMbqJW3GW8MjGzlkTii1/5inX+7hbYv2cKnB2soBWnZ+Z/0kfV4a5een1AD92LlFo8GojXV4RHCQlftkkb9SoYv3IfPQoT0z9EJYFpWQmo7KDj+hAtH/iJal1vh55Rr5/FOZ7/clhqGTvjiUHh8izJy0rFU7WlRCWeF/Kj56q+bbofJDxk4NsCfaoBUHQLzUjUUQlSTNnsM9nTjlrZ9iWtRNhyh1XN8pzisElGUv8jvL/h7RdrCcoWVw/rb0Ygc+vRBolqlnU3GzdObeNJzp5ldMNNdQFQCsoV9S82s+p9s8sPzU2aOoyJLI15vP5F3/PqGlZ+kO/U3yVz+fBbRYLG0A9P5/NBHB4vbpW74kX6/bDwgMf67qgaOn32gw7S7B4r5AW39ijkwTLyw8P17G8qD9CAIhBMzP91JyhqKi6e4IWaFWXqWmfw+rfMK1/+G/1bwDBi6Ze3XA6aI/s25j9qUvbOJ9WrI9/U5fq8d9FZey1c6qvqbrMTbmoWs0Foy62aZDJAyYPFOgBEwBgujlMHvgXPXBqzlUcnXTJ6DM++1NrVO/hVeD4+HtJ2PacH2Ku5SkYGz05gNaz66PZxDrFOaTUxxrqAMBAlVkXtToxlYHHdlorLddWHhmFW5HnZS0M4l9vMFRo81RJZq96RWyPAECvRmNETO+P61/pgmklm5CVnaUngkRmgG+FOjhx/y+9wJsv6K8/OaTIczBrwRd1xZQsjqWFjU64T9ZcxkzazZEdoKZ2Ki9WmdmZWHl4lC7rzmNI3x/dYbW8MNJYb8ks1s5rX4rStNqqVKgrvqJv1OJPDN5frPuh1KUqnRAYnCidAJiJYikFz8HWVaztpECVQhMtU6YM+jSbKplPxUj/H7jPH2cjko2+N8zLlBEhsWd8czstGLK49Cz03+sPsguKMitzMyxo64l2Hg75hjKrPXtNCAJD01HZpSxmDPNAk3r5O2qQ9r78i3Ccu5oMV2cLTB3sgeYNDHfeUE5C3bmTFxKx5c9YnL+ajJi4TDSsY4slE7zBrL4hM1R/r+4AsHV3rIja0RzszLFqqg/q18wVXIuKzcTiDWE4eDIB6Rk5ePelihj8roseOED9gKWbwkQcj/ZRz0pSw//JkiAcPlO0lkJBvn7Cywqrp/vkYwQQF7pxNxWbd8aAwEJEdAY83CyxeqpPgayFe0FpGLcgCLcDir622vVUdLLA0kneqFc91yf3Q9IxbUUwLt5IgWXZMhjZxxWvPV1BJ6aoPZ7+p/++3R6N2wFp4L/tbc3lWr/zYkU8WdsW1JMwZNwrj131dTj8g9NRzt5MSjdqV80TxEtPz8GBk/H44uco3PRPQ8Xy5iI02LWNY4Fr4rl4f/64MwYHTiQgODy35MWrsiVYmvFch/JgV4OHtfDkDPTZfQ+hD0H9165BC7xps+EcX5jAqDF70oIK+bPja7H96udGtaIjmEsghc9PpRXdobtbdcE3f1/srRyFXcZ2dBRk5TNdTW/XllJps9Usw4pLjRGdEYLT7uWqYP7+/joAgc95arKwxITlIS/XG5CPIaZmnGnp8moGglb9n/5Ul2lpjyXQy3p6/u4auz9t+YF2/zynNqAvCgDQzqm+plr1f85f2q0kjbnvTGNMHvhf9oAJAPhfvrqmvf2nPFDcen0HL1u89Ed7VKxbcJAUfSUO257xE0XuklhRAENJ5izuMWqhPeVYvgywRlupJ+TfSXUnTZDieeqWevyMATXFoFhXrxaD0rb4U6+NgS9f7Cg2ZMiU8zHDXrxz8EVdP1uuFTRStzPUijcxK8WAm3vkvpDDfH3ufNwPM4v8t77gUhk5pTJOYUpo9Q20/iBQwJfFv25+q/Mb903fUDsgzze5ezIkxFQS+r8x9fqHghMw9nAQ0rKKZstUKWeF9V19UcHaQu9SJiZnYfis+zh7Je8a9+heARM/1u8UcOhUAsYtDJJgUDEPV0sRiGMQZsgCQtIxa3UIzlzWB18onDdvjCcqVbBARmYOaj9ho1dDb6gDgCLyl5aeo1eD37lVOcwZ6SnBHwPLKcuDsetwnG45rNHnuaytchk8DFBXfxOOjVvyuiZwv+2a2WPYzPvF/WrqjTfUiYBtApd/EYY/D8XnU+Ef9r4rWjS0R2xcJmo9YQ0nx7xrs+KrcAmQS2o9n6+Asf0qCwgyfUUw/vDL80lBgon0zfHzieLD6Ng88UX1Gnjt2B5w+AeuOp+qP790IwWDp+dpM2hbDRKMGL8oENfv6AMbZHismeFrUGyQ99xnmyPxzdZoUJ/AkBWkxVBc//3hH4cpx4JB9f/SslaV7bG6U25HBlpBLV0JoJJ6XhLTAgDabDDLmSjydy7koFEgANegZmdp6fXK814JzrUMBHVpGcey+8Pum9/n25pShhWbHKHr0qIepATgBEjIELsSdlw+VpeCKT4lABEa7y+fq5/D2sw7P1ezB3g95u37CEFxt+RY/qYorC/ld0K7P61/taVt2v1z3mP+O7Hx1HQpnaBpWRJa52ivqVKeRsBi1ZExOtaacpwaECnJPWQ6xuQBkwf0PWACAEx3hMkD/5IHiputN6Y+nyUFWzrmUc6LsxVLBwu8srsj3FrkKo8/ClPom6EJAbqXEmPWwZeY6s4NcCf6kh4YwL+zPRt7uiuKzMp8VOdOzUyR9oBqU9okqf9Gim6/FjOE+qttO1XYObzL10BkUohk1NVCg5xbTeFUZ2gCH9zCwgMDpB5Vf1026NlwJPhyVtiLLUERvvAd9d8h4Ij2vFrxLOUlkAKEH7WcLf4rqNWV8iKXlBEvJQCGelOXRP3fmHr9aceDsf2ucVoZfetWwqAGLvluHUNid1oAgBnroTPv4+a9/NlotTCfMjljp91H4jBrdSgIMBRlzN6vnOKDcva5jABm8ftNvAcCCIopa1K3tGNwyeOa1c9lIXB9A6bkqvMrxuzw0PfyWngaAhfYXcDMDHqaA0Wt2dDn2iCWjIeJS4KkZKEo04Ip2hKIoo7Xfq74iwF3/8n+CI/KW8Pzncpj6hB3PVYEr9m2PbFYsD5MD+Qp6Ly9XqiI4b1dYaEpu9ACF2Q6fDbTV5glZBOMnR8I/+A8YUVl/oLaOJKtMW1lMPYeLZrB1aeHMwa941ooi6AoPxanpWZRcymfawEA/n3r5fwZeaWNKbPHxbWiGACczxAFnV1YqJ/CWn6F5aScW/0M1grocUxFWzeM67xeSjYIUisCrvxMm42miCzPoTZ1SZW2Pl4ZpwTg1HaZt6+f7rdJmz0Piw/A1F09dUws5XOWEizxG5zv3OpgmXNP3Plqvt+X4uyP5Q9Xw0/otqctT+Bv6sKDgxCn6tBQUEmZMokWNFF8qi0H5HgtIFLc+8c03uQBkwfye8AEAJjuCpMH/iUPhByOws+d95da/T+XfWtLIHa+frREO6jUsDxe3NEe9h6G+zmXaNJiHkTK/g8XlkqdLWn74Ql5WUrSJFv5PIO6bq2w+fwSECQwK2MmAllvNRyFqs5PYs/N7/Hb1Q3ycsPxL9Tpi6413kJUYohkIwgCkIZJwbwX6/QTdW2q6FP4jnM19ugs9HmlRp4Z8s7VXser9QdKsMuMenHOQbGnjSen4WzwfjR07yC1n8yo07gWZqnYX/6dJuNEhVkx1pCSas+sPgEJ9ptnL/HK5XxlDXwp2nntC8niMNtFEIIvcMwwPVv7A8lmrTs2yeB5CbJ8duITETWj0dcsl6CAFl+OafTBjqubcPjeNsT/DUSUs3JC2yovoX7lllh7bKJQWgkafNx6nviGxjzi0AMBOBJSPGp5UfX/9+LT8PG+AEQkFx1cOllZYG0XH1Qvn79e3RgAgGrwU5cHG7xzDQEAhtgChd326vp+jjMUyDOgHfi2S4HZfx6nXSez1Ssme+v1sL98k90D/HW1/Dxu+WRvAR/YVUDNcCjOV5W0+9kjPHUlEdfvpmLYzACQAWCMOTqYY+1MX1BYkLb7SDwmLArKxxowZi6OGdPPDW89XxFHzyYKeJPNWoy/jX788I3cMhnFyNIYMuO+0fsn+LJwnBfaNc0rKTHEJlHYBvFJWRg+8z4ormjIDAEAzPYv2xSO734zTuOibnUbrJrmA8e/gSRjfaUeVxxNDWPnNwQAULOFrUrZyURtLC1i15PidDFgKRLbxfG3QmE4URxxYpdNIuaqGMu8dlzdIP9UU+S16vTKeLUwoVafhWOU7D3LqLTChr2bTdYJMVLFn2KtSuZbmV8tNGsoS69mIGjXqBa84/NerR/A+Xns0LZL5Xdh7+0f9VgP2sD7j2tf4aeLy3W+U9an1mUo7v7UAAiv8fJDI0QAU2uKAK7279fCT8meWAahGP39XJ0+0hEnNllfT8aQ5oCx96dpnMkDJg8Y9oAJADDdGSYP/EseOL/8Jg4OP2f02bp81gwU6SvM2E5w70enjJ5TPfCJlzzw9NctQSbAozBF6Mc/9hqer90bpwL3yEtEUZmD0lorA2O1xgDPy7ZwVIQ2mXEeKGlN8fhmlQ32EFfOuvpCBDZcyev3XdhquniVw4J2XsIg0ZohAEDpd896cVpB2Wht0MqxBQW+DMbbNLZHl9blwBr+89fySg60gZshAIABLU3pDEBK/8op3jqtgqysHExfGYId+/MYEYa6A2i7C1QsbyGBN+v3WVd+NzANySnZWPNdhNScK+braYX+PSvBxlpfDLSsRRlU87EGAQClLj48OqPAYJd1+a91d8KRM4nYo8pqa9fKjDzXotS6q69bVEwmvtkWbTCTznFs20f6P1sTGiolWDDOC11b54nSxSdmYdTcwHylGtzzOy9VxPFz+mtV1qIuv+DfDF03gg1kYSz6PEzq9wsyNVNAGXPodALGzA+U0g7FqEXQ4xkn1K9hiz/9HghQophyLat6Wxn35TQw6p8AAAoS36RIIp+v6iCPSyIgSuCV7RI9HKuKTonWWHp0LeI0/O5uFVq8Iv6nHkdQ953GYwXEPB/iJyKyKRm55TisuR/XaT3KWVeAIQBATU831OJOq/KvBQgU8EB7XvX61Flybb07x6lr3rUAgQIeWFlYC/iqANQFXXg1i03pkNDa9zkRmPzxwjIBjdVm7P5YnsbuMopflTkU9kRsciRWHB6BoL9ZdQQm1GP5b7LMGrq3l0MJ4HDOb88uELC7ICMQTy0G5d4prEVtib8MpgNNHnjMPWACAB7zG8C0/X/HA1np2Tgw+AwYsBtjZmXN8Nq+TnBv61zo8CPjL+L0/GvGTJlvTJPRtdB2QQOq6D0SU4R++PLCjMoXp2dLzb+hOvPSXqChrIUpy1B8L+8PjMeEI0GgEKCxxv7hS9p7o5mrYYE99ib/aM89o3qU21iYYVE7LzALacgMAQDqGnEue8bKYJ1gnnoObeCekpqNcQsC8wnpsdZ/1khPNK1nB2aCB08LwJVbeZktLeBgSIGfIn3MZgeF5b6ov9ilPD4Z5K6joLOOnlR30swVa9XIHgvHe8H276Dd0PoMZY2L8klh15FAxOKNYfhhh36wS8CC6+3e3hGZmTmYvDRIL3g1JnvNDgQbfoqUubVMBQIsTevbYsi7rqhdzUbACENiioZAm/3H4zFmvj7bQN3isCAASJu1Z8Cu1lFQGBhZ2Tn5AnmtD9Uij/zM0LWiD+eP8US7ZrmsA/+gNLnmCsuioDICY793HFfaJQC8DlNaeICMHkO299aP+Uqo1OMUvRH13/S1RwrfHbVKpM1iOkuUcvU7FMFWRW8gMikYc/b2EfaXYurg25BmAZkKE7tsFPo/TQsAcN383VKfV71SbYBtqDMCWVgEEmhaAIB7IHONYrAFadQo52OQ3czrKfAcinF9pM2zXa5aE0f5XCvKaNz+8rRtuD62peXaFHCB63i1/iBsu/IZEtPygEplL7xOHKstxTB0hVmCR2CGrQJp6nKN4tzvprEmD5g8ULAHTACA6e4weeBf8EBqTDp+e/EQQo4YJ3xVoXY5vPR7e5SrUrAKeXFFBbXbfPqrFqj1ru+/sHvDp1Bq05+s3AZvNRqNufs+FADgnw7EWa+42G+I0AxZBsDQlS9JLC2g4jNfKh9XY4bm54ur5QXug2afFOmGkmQUK9uVxcZuVeBqm7+/PE9YnDZlhWX/OZcxwe6C9aH5Aloe+/4rzhj4jgviE7Jw536atO1jrbYa6mDwv3yyj4jc0ThuwGR/Oa9i2jp9QwCAIvLHYzgnSw+YeVeM1HLOG5eQV/+v1TIwlKE2VA9vjE8KuvBXb7PEIE8Ej+O0gashsEILgqjnJxvg7JUkTF4WnE9PgEE2j2WmXSvGaGgf2nILigRqwQittkJhgoS8DhQy5D3AcWR3KEZWA8sEln8ZrmMXtG5sL+DNzFUhemUY2utgqFSDwoaj+rjptAu0+gbVfKywbqavnphikV9QzQBqasw4EVwqLQA5dUVrC3zerQp8HAwLZXLMyfu7JItcWMbX2H0w28+SgMKskUcHfNxqvq70SiuEymO1NezaAFgbcGop8trzMxim/orSKlUrgKcN8LUsNzLf5u37EHGphstBGEST1RAcdyff1ime19r3eaw/PlmCZkPGki11pxjt/r45Ow8EawoyRxtnyROwM4IhI+BAvRqyMn44t1jXYaaw60Sgn9dTCwgQKGC3mt03v9PpFjxsG0lj7y/TOJMHHicPmACAx+lqm/b6yDwQezMB2571Q9wd42qljaHnpz3IwM43juL+7rBi7+tRCwCqezczC+JZvrr0YSbl75+k+6mDf2Z5+GKx59YPAgBoXwqL7dR/8AB2BVh9ZAyuRZwEhZ8Gtl4ggEVp262o8+IPdhp4v+mkQqdPzszGgL3+uBydl+02Zj2NXWzxaWdfsIe41opT+1/O0hzLOnijYSXbAk9rTLBrKENszD44ZvSHubXoZf7eCmnvFIJTm5aSbggAUI/XzsnPDB0zYUBlvP5MBd2hVNVnkKo2CgC+/aK+yKcxPjG0fwbqK74Mx5e/6gcBZC9wzYpgnqHg1lBdPs/BOvj1myOx4aeofHoAbNXIPVbxtDIofGcI8NB2RTAkuKjNxpf0+pPV8Eo3J8xZGyprV1gFcfFZ+cQatddBW6qh7SZAX2/cEonV30ToLsXL3Zww6ePKeuKGxt6nyrhbD1IxYG8AYtOM024oav6XqjphSgv3Iklk1Gj5/txi6T2vpaMXdQ4Gl7VdmuGFOh+Cgnafn5hiEExgkFzLpQkGtJwr1H+1qYVQtdl5jtN2AWAA+nK9/ropqJ+y6siofFR4DuBz+NV6g/D5ySm6gFXbppCZ7Dn7+iA6KVTm1GbgGbivOTpBNFy0xv2/XHcA6ru3wZKDg/WYDIqwIn/L1G0GlTkUn9Sq1BRbr6zTsQGKu79BrRfiiP9vBlstEvx4r8lEaalIM6YjAzP8A1rNxlH/nfJ7ozYCOPwtpqaNUvqhZksUdb+YPjd5wOQB4zxgAgCM85NplMkDD+WB4qr1NxhSHe2XNIKZRcH8/MTgFGx/3g+R541TSldv4FELACq9opmBH9FhJVLSEwUA4A++9uXpoRyvOpigAxWTA2KvQ3lx+vPGN6AAn6GXQu15c7L/pphSUv0RGKmsnx3/BB+3mocKtnnK76W5FPazpqhVp2o9BBwpzAIS0vHh7nuITi1eMPFGjQoY31S/DR/Pw8w6ywl2BeS1dCvs/D1rVMCYppULDT6MocWXVJCuVlVr6XVfWHs7Q5T0wgAABr2LJ3jpOgYo+9cGjPy7WqCQWfdB0wP02s8xe/7pNB+dcJ8yV0kBALbOIyWdtfuKka3ArDTr6RUzJKpIIUK1oB7HFiSCR0bB4Hdd0OPpCtL+sCAz5Ect28IQc+LVp5wwaaC7DlRgV4WhMwJwWVW2Ycx3qlEdW1hYlMGpi0mgr+eO9hS2gnZd2uvA4H72pyH4ZVcem0DNXKAmwPe/R2P11xG6toCk/386zRe85x7GivsdK+xcZPCs7OiDauWN1yRgcEgQ4FTgbnkOExhQAwKk1dtZOoAieNWdG4Lt6LzKV9eJlXI9rOn/9fIa6Y5C+j4zxgSNn675jp6wqXrtBH5XHB4FPkObeHSSunRFnJXj+NvAWvZ7MVfA1qgU2NOCCKcD94hQa3RymJzTxd4TXar1RKdqr0nZwU8XVmDXzW8FPP2o5SxZu9r239mCH84tkT/1bDQSnar20PucDAkyJSjsx84sdpaOAmi8Vn+wiMHSuOcvT89CTEqEiLl+2GKGrJfGtRMcUcRy6ZOX6w1AE8/OSEiNfaj9KcwLtjr8/domuW6k/Dfy6CiZf7L21GZIuFbxWfsnXkHHqq+KkCxZCeyucOL+XzAvkyvA+0r9j7H9yuf4/dpGmZK+7dNsioACJjN5wOSB0vOACQAoPV+aZjJ5oEAPXNl4D3v65qqwG2MdljVCw2E1Ch0aeS4WW7v7ITnCsPJ0YQfXeNMbXTc0Q1m7RyMAqLRVUrL9F0L8sOnUTFnyP5WJV1pTWVvYYECrefB1qo35+/shJP4eHK0rYnznz/VUpdX+Czl7Fgdnz4ZtxYroNneu/P+/bXz5Y7ZkSNtF+PrMfMkExafFoLnXU/jj+pfoVr0nbkdfQlxqFLydaoKto/hSyRILijSFJvgLe4AK2vUrt5FWXW18XwBbVHEcX2jZqSAjKw21XJpJOUZUUggGtllgULW7pD3FCxIA3BcYj0lHg5GWlQu0FGa+5aywtrMPXAooI1CONQQAMFhdP9sXFFVjhnjoTP3AuahzK59rg01DNelaSjqPPXslGQOn+euJv/HvWuE/9Tq0NHVtPbghEMOQSCDnZNu+vhPvITQir8OCMTX6htZtiNqvLakwBIIwCN78ewwWbQjTy/xzX3NGeaJlw6LLcH76IwZz1+ZmVBWbPsxDRAIVMwQSaEsnOJb1/ZMWBxvV1lGZm63/EpOykZCUBbWuhBas0V6Hgu7JBWO9cPpSEr7eFqV3bcisIMOCbA+FaWLsPWpo3O0HaRhyIAAU8CypUcdjXhsvtHEv+jqV9Bym4x4/DxAMokCg372tOrYCARUmCYrTOeLx85xpxyYPFN8DJgCg+D4zHWHyQLE9UFyxvmd/ao3qPbwKPU/g3nD80vVAsdfCA1rPro9mE+uU6NjSOEipqVSy/T9f+lRq/oj2v990Itg+qDSNmZ/5+/pJ9obt93o3n4KLIVSpHiu9ldUtn7TnTY6Kwq4JE+DZvDkCjx1Du7Fj4Vyr9On3Re2XoMm9mKvo2XCE0D1ZE5qdk43o5FABTRJSY3Dgzi+SvWc9p3VZW8lC8RgyLQgYMKtGyuad6EtgXadnuWrwu/cr6rq2hG+FOrgZeU66IEQnhyDowW1Yl7WDp2NVXcsr9RpLIihWkGhfcYT/rMzNMLu1Bzp75Sm9F+S7wgCACo4W+WjWRV0D9efarLYhurlWqI/HMyvdd8I9UeNX26B3XNCnRyWDQd4sZoz/yssYq0GMglTuDQX1zLovWh+GH//QF/EzBFRofWEo4NZS25NTszFmXqBkwRUzNDdBiN7j7oEdBRRjpnzKYHepoTfGvvglSkoS1MdrGQ/GAgCcgyKMFHmkGKEhy5NA0/+U6144zhOdWpaDoey+ITHJsQsCpVNCUcbuC5M+dkeH5g6lEvwr52PbzvFHApGUUTTYpl0jS29mtvJAO4+8FolF7cP0uckDRXmAIPSaY+Ol64PatOUSRc1j+tzkAZMHjPOACQAwzk+mUSYPlNgDxRXrM7YDwMO0AHxxRztUec69xHt62AMV0SUGqCM7rBKVZf7wa8WTHvY8yvEH7/6CL0/PgaW5FQa3WYS6bi3x6ZGxOB20V+j/vZtPFfqoIbu5cyeubd2KNiNH4ujy5Wg3bhycfP9d8UT2t955/QtZ3usNhuFc8AFprbTj6kbJ6kcmBcHRphLKWztjWLulkrlfeXiUqEDbWNihc/XXcT7kkAACZBG4O1QB2y+SxlnRtrJoMLArA+c8GvC7/C01I1GorkPaLoabg/5+qfo/cJ8/zkbktbsz5lpRNGzTU1XgaZ8nGpaelYNxRwJxMCjBmClgDPVfPZFW5V1pp5aRkSOZeFLAFWM9+/APCBYQyAAAIABJREFUXMGgmoJ+GZk5cLAzw+bfY7HrcF5pgiFFdkMZci3dnAEiW/lNWxEswaJiDevYYukkb4M93jmOgIG6taACABDEMJRJ57za7HxBWXeOtbMxw5oZvqhXw6bAa/DptxH4/Ef91ozqMgQeqBWu498MgSCbfo7CSo1eAVsVspyAQW9RRpr8O6Pv6HVFMHRN9h9PwKi59/Wm014T5UMCAENn3tcxEjjfkPdcRXywvIM5xs4PMtiaUF22YQgA0V4HglL9JvmDgooFGVkTPZ+vKG0KeW1o1DwYPvs+GtW2xdShHlDaWBblq4I+v/0gFROPBuNuXKpRooCU7CDoNqFZZThZFX2NSrou03GPnwdYgrHs0DApY9CaqQPA43c/mHb873jABAD8O342neUx9kBxxfocfOzw8h/twU4ABVoOcHjsBZxZdL3YnjWmw0CxJy3mAQoAwFrPD5p+IvWJVED+p37sFcaBAjDcf3BDSg5Ya8kayrGd1kpNotYyU1Oxb9o02FWqhEp16iDk9GkBAMwtC1a9LqYr/l8OJ324z+57CE0qHo24hpM11nXxhaOlueybMfDis2H44Ua0UUFILSdrrOrkgwrWxgcgWgCAgR2D7S9/icKBE3mgg6ebJdbO9IW7i353AkMsAm2wWZBAnpZufuhUAsYtDMrX5q6g4JfzfrMtGsu+CNMDDFh7z4CdAffExfnno2+NPbdyAxbGQCDNvefwO1CXDfA4LQBAlfwZq0L07mk1PZ4fXL+bio8m3UNisn722ZgyBB7Ptnisofc7pQ8Yaa8J2Q5Tlwfjj4P6mhKGtBvY3nD2mlA9lX/1ug3pJiibHPqeK1gOQjPEAtFeBwJFQ6YHICVNf/8Ec9gC8LlOjmhY21Ynqsh5QyIyMGrOfWGPqNkfD/vw4PfvanQKfroVI2BeTGomKO6pmH1Zc3jal5XAn63+iiq5edj1/FPH3466gE2nZkh9fAUbF/RtPh21XZv9U6czzVsMD2iDfwuzssjKydKVAHSp/gbeaTy+GDOahpo8YPKAMR4wAQDGeMk0xuSBh/AAa/S3P3cI4af1abcFTWmMQF9GUib29D2Fm5v1s1vGLNOYDgPGzPMwY5S2Q6T8lzWzFPE/ZuJ7NR6DztXeeJipDR6rbuPErDdp/wz+meHu23ya0N4NWWJ4OP4YMQKO3t7IycpC27FjBQx43O1UeBJG+t0vNoW4VWV7rO7ko3PfjzdjsOhsGDKz1c31DHu3JKJjnOnb7dFYvCGvUwYzqqRr7zwYp8v2FkY/N0TrVnrAs+0bjUHtsJkBup7tyg6U4I9zMGCdvNRwnblaRE45llnub3+LFiV4qswXZhTLs7Qw06thVweex88nClCgsB2YPeaayHBQTNvSUPl7eFQGJi0JEu0CrY3pl9sFgUY6//CZuUGq2tSBNLPeo+cF5mv3x/H0wei+bnjzOcO17qTmsxXjhh+jDNbqq9v7Mfj/Zms0VhnwnaHzGAJmWI5A5X1aQQCAFnQw1JlAfR3owwmLAvPdJzyH0kXAtaI+AEXRxfELA3Vsh9JoB/g4Pb8oarr22Hg9BX8Cz+M6rROhvf+yhcb74+dLq4Stxd+oF+v00xMv/C+v3Zi1seZ/zbFxOBd8UIZ7OlYT8VmlY4FJANAYL5rGmDxQMg+YAICS+c10lMkDRnsg5lo8tj7jh4SAJKOOcWtREaTo2zgXrK78MB0AHnX9P51AurlSf684hSI/ozquNpiJN8pxhQzS9mHmUL5cUDivZ6NRKGNAS/7Onj3wmzsXivq/Mn3n6dNx9eef4dmyJTybNcPBuXPh6OmJ9hMnIjMlBafWrcPdffvQ4J134Nu+Pcr75Aa817Ztw7Vff0X3RYtg6+yMc19+Cf+DB+HTrh0ub94MzxYthF1Q1tYWmWlpOP/117i6ZQuqde+OGt27w7lmTZmXx3WbMwe3d+/Gpc2b8dTcuXCqUkXOyzVXql0bHSdPRvjFizK26+zZUsJw4/ffZWzA4cO4+ssvet6q8+qraDl4MO4fPYrjK1eCwAfnfGbJEliXz1+T/eudWMw8oZ/pNeYa9apZEaObuMnQ4tQhP4zomKHade1an2rriBnDPApUnSf1nRR4tXm4WaL3a85g9vizzZGgSr7WyCro08MZV26lYNueBzpVd45jEM4+9YrZ25rjvVcqokYVawSFpmPLX7HwD8pT3C/MvwQiSNE+rKorZ3A64C0XBASngz5gUExjAMy2fHuOxul1DeBnXANr8Elrz8rOweHTCdh1OD4fY0FZC8/x/qvOIqj41a/RuB2QX5DUwc5czkeAYMsfsYUK7XFtT9a0Aa+Hu2tuIBwSniFrvXg9Rc9/hvzBzHmPZyrgr0NxYFBfkFFYj6J6LRra4cT5JD3/8BhegxWTveHydzDOLgvsgHA7QP96aNkNhgAAAivcv39wupRrUCyyIGP5AwGD2lWt5d7gHshgUK4djyuNdoDGfFcLG8P7iff0xI/dH7oUwdB5CE5t3RMLtlRU2BUlWXNYgj8WHRioU+6n0jzBZrK9hrZbIu0F/6umBS74e9WzwQg8VfPt/+qSi7Uudgr44dxi7P67Da+znTuGt1sGpTOPPI8sHTG20zrpCmEykwdMHihdD5gAgNL1p2k2kwfyeSDsRDR+7XYA6QnGtUvz7uaGZ39sDavy+pkg9cQl7QBAfYFXd3eER4dHm8Xmjz9V6P+8/jUystNR26Up+rWYCfYz/ieM5zt0dxu2XFwpLYzYtui52r3RrcZbei2m1OdOiowE6//PffEFGn3wASpWrw5rR0fk5ORg17hxaNynjwTSCSEhucH72LE4sngxIq5cQc3nn8f1335Do/ffB4PrxIgI/DVqFFzr10ebMWNQpkwZHF26FNe3b0eVjh0FEOBcTy9cCLcnn8SptWtxY8cO1H75ZQnY3Zs0QcuhQ3F4wQIkR0fLWi79kNs/WQEDYm7fRo1nn5W/Nx80SMoVONbezQ03f/9dxj69YAHsXFwQHxQkwT5BBNsKFYTZkJWWhv3Tp8OrVStkZ2YiPji4QABg3ulQMHtfXFM6ABwLTZSWf/HpefX3Bc1lwcxwYzewfWBJrCDVfWUut0pl8el0H/h6FAy4FTWHMhcF72LiskQZvjB7/VknxD7Iwp6j8UZtifcL7ztDpojQnbqUhB92FH1Ner1QEcN7u2LngTih6xfFLlCfkyr0BSxDN8zD1RJJKVl62gqG1k3QgJn1kpqlpZmAHoUF1JzbytIMNtZlilyPsg52Y5g/xlPo+IoZKgPhZ9pOENSNGDDZ36h9Vfexxi0DgElh/iiIpVFSH5bkuLjELGzaEgWncubC1qC/StsIfFErw8HeHO+/klteUVzjM3/tsQk4eX+XgL2vPzlEnvsbT80QennvZpMNipsW9zz/xHi2LVzsNwSxyXkilzzPP1Ui90/soag5jwXsxIaT04SJZ29VHqM7fAo3B28sODAAd6Mvy+H/VEvgotZm+tzkgcfBAyYA4HG4yqY9PlIPBB+MxJaO+4xeQ81ePui6vhksbHPrpA3ZrS2B2Pn6UaPnVAYaU15Q7En/hw8IPnUKf40dK4GzR7PcbNGtv/7CyU8/law/g+XwS5dg4+QESwcHyfB3mTVLsvi7xo5F1zlz4N6oES589x3Of/WVBP6dpk6V4wgAhJ49i2eWLUPs3bu685hbWeGvMWPQrH9/6Tzwx6hRaNCrF6p07ixjWIpAIMK3QwecXr8eTfr2xck1a4RxQGDg6JIlEtDzs4zERJTz8kLlRo1w6fvv0X3JEtiUL4/DCxci8vp1tBo+HD5t2yI9MVHm5rwdJk2SOTJSUtB52jRYWOv3HmcYOmhfAI6HFa1irr41rC3MsKidl3AtihP8D6jvgt51nQ1wNIy78Qz1r1eONBTsGZqVdPwpy4P1hAC140jNXjjeG2u+jSh03KtPOwnV3T8oPZ8IoaFzM1tNMbg//eIQFpVfc0ERoTtzOQlj5gcVGNATKHjr+QoY8q6rMB0Y1JLar9ZBKMyjBEqa1LXD7wceFDiMjADqAuw9Go+NW6IKHEfGAgX2pi0PzlcyYMxV5VqmD/XA5p0x2HesYBCF13fqEHfYWJthvAHtBe25CitD0LY31JaBcK7E5CwMn3XfYLmE+ly8B/r3rIQpy4Jx4oJxzDBj71Vj/PcwY8hy+GprNHgNn+3wz1DoCYyRffLKU05oUMu2RMu9FXUeyw8Nlxan7JgyrtN6UPtl1ZHRSMtM+c8CAGrgguVqfZpNxc7rX4pA3v+X0oWiLlhsSgQW7B8AMjRY+vdmwxHoVqOXtKRdsL8/EtNzdTv4t16NRhc1nelzkwdMHiiBB0wAQAmcZjrE5IHieKDUAYAc4Oikizg191pxliFj6/V7Ah1XNYG5ZelnbYq9mP8HB4RdvCjBeIeJEyXgZvpz/8yZQt1nUE3KPrP+QSdOwMzCQoCAF9etw739+yXg7754MTjHha+/luz+6c8+E8ZAx6lTsWfSJPHAi2vW4PJPP8mcHMNygDt79+K5FSskg797wgQ8NW8erJ2c8Nfo0aAwYbvx4wVk4GcsUTAvWxZlzMyEtt984ECh7e8YNAjpSUkSxEdeu4aQc+cEyDi2dCkCjhyRtbnWqydrCD59GnsmTkTD995D1aeeErZC5caN0XrEiHxXKS4tC/323gP7iRfHHK3M8Wb1Cvj2RrRR2gHM/L9f2xkDG7iUOPhX1vfjzhgsWK/fc764/dULqnHnORiQLpvkLdRxZoGHzAjIV+fO8zHofeuFCiLwxkw6OwtMXxlSYBablHCWJrRoYA/uYdEG/T2oM8IFtQPk+kjtZ9af9HFmzRVLSs6WOX/b96BQJkCLBnaYNtRD5iFooBXgU84xe5QH2jV1EDE8qu9fuqGvdM+guUd3J+m0wIA2Ji4TSzaE4c9D8UYxEXj+Xi9UwLuvOIs6fkHaC8o1mTPSE+ywQF/vPhKHWatDCyxBKMhHiq/2H4/XA1gMiQly7Pa9DwpkVvAcFFt8rbuT3APc/4yV+QUNtd8r5T5o2dC+VNsBGvP9PXkhCfPWhYo4Ya0nbLDy63BYWpTBiN5uWP9jJFwqWqBbW0cs/yIcT7crJ/vydreU78GTNW11x7o5l5VOFldvp8rnZIBU8bTCV1ujMO6jygJExcZngoKY9DU1Hzq2KIe793PLSuaO9gIBJmPti1OzwO4vtOfr9MVr9QfB7+6vIv5qaW4t3WDqV25t7HT/2jgCF0v9hohmgdKedsnBwWAZ2/8KALDrxrf44cJSYWKoRXj/vP4VNl9YJr5mx56BrReggXu7f833phOZPPA4ecAEADxOV9u010figSsb72FP35NGn7soBgBLCf569zjubgs2ek5l4LM/tUb1Hl7FPu5xPUCh7puVLYsn335bMvYBhw4hLSEBLYcMEXp/VkYG4gIDcX3rVvj7+aF+z55SOsDgvdrTT+PGb78JeyAlNhbxgYGSWWfAnpWeLtR/lgtc/O47GVOhWjUBA0jHb/juuyADIfzyZZkz6ORJJEdGwqZCBaHmE2xgmUJKTAyOLFkiwABZAKkPHuDKli2yxnIeHqI5cHbTJoSePw/v1q1FD4DnrvXii3LOiKtXcX3bNmRnZMCrdWtZ2+1du+RzQwCAf3wa+u72R2xa8ejbuYFnGWQXxSEHUJrBP8/KGupf/orFmu8ikJCUjTpVrTGyjxsa1LYtVkDFoISq/L/8FSNCbgzoXuhcXqjgDMYVo3De0k3hkp1moNuqsb3UgbNEQGsBIemiL3DsbKIEpxxPNsHbL1aU/u8KxVrZw4afIhEbl4XmDewwvn9lUGdAsaCwdAm4GLRRN9DXwxLPdHCUwJ8BlyHj5bhxN1Wy6cfOJSIiOpdloKjSM2CvXc1GBxyQDfH7wQf44ucoBIamy/raNbXHwHdc9fbHMoh1P0SK32mszx/wViXUr5nf5zzn7wfi4HcyQQJH+oHGYJLgCo/t3t4RTevb5as5F/99E45DpxMFSGHbPgoTvvB/7F0HlBRV1v4m55zzDDkNOeeoqBjXgOlXUAQlSBIQFFkRBCQJgkRd3TWuioEVBRnCkHNmiJNzznnmP/eN1dQU3dNV1d2TePccDi79wn3fq+6tm747wlXTQk84N5UcUB0+cQQkppYzpwOVLBBGlM6uCyPhGdrw7zRGKunlYYn3pgSwO5AK4XngRD4++Xcqq/snqese6J6u3izGD39k18Kfnq32rWwZJwDha4pUe32/65QlQs9m53b2SEwtw82YEgzs6cT+28LCjN0V3c2FqCKWEUDPA5EWUqcCctBEx5eiT1dHZGSX4+rNmnaDcYml7PtAWRn0nJIjpU2oLbb/kI4RfZ3RtoUdLl0vYkSd5DAgB8PVWyV4YLALc7DJkfTCRCyPmMBq/ymKPmPwerT27AqBDNbF1gPzhm+Dr9MdQlI569bHGMFxQZHxV/u8j24BQzRp8WQMTx/0cX2oYbI9KqrKGC/DtfQzrDRD4DUoqShkWQFCK0Aha8PZVl3pl8kOwBfmCDQTBLgDoJlcJD9G40XA2A4ApaSCAjKy2gsaCOO+hHx8ci4VsfmloBZSM7v7svZRUiEj8sOTyTibXsMs/kRLNzbW2kIUnjRQF2NNTzpzhtXek7Ht17Urq7M/vX07Rn7wAdxatNBsk3XrFiLee48Z3v2mTWPOADK6u48bB9/wcOyZP59xAVCk3sbJiWUMkJPAxtkZnm3asLEUwSfeACL3y7x+HT0mTGCEfNd37kTHp55Cblwc60LQc+JEmFvciYYR78DRjz9G5o0bsPfwQJuHHkJObCycAwPR85VXELVzJ46tW8fWJ+4C0i06IoKRDZKTgDgOMq5dY5wExDsQf/QoWj/wADo/++xdMB5JLsDsyHiUiNqFGQtrZvSZm2F6Nx8829bD4Mi/MfXia3EE7jUEyNnz4eZkpKSXobisGqgCbG3MmBOtXQtbXL5ZzL6jzk4WSM+sgI2NGXMcOTtagEoFKOpPDr/S8mo42Vuw7A9yjvTr5ojt/81gmQDXbhejVYgt3F0tERpojT2H8vDQUFd8sSOD/W9qPUkdEha8UVPKIUco8v/FqaUswixEzanji2BgNtZaemqFuyziVaTkx0JwUhBT/kf7JzHumme6TMfodv8nB4JGO4acM0v3jkdOcTpsLO1YJkYn3344nRCBLccWsA49JELWRqM9CFeMI9DEEeAOgCZ+gVz9xo+AUgeA/wBPPPzrINi6a+81r7b+X19mgSFIUl3455czsOliWq2Wbs7WFlg7JBhdve7UcWojgKPo8Ixuvni+XU1LseYsZGhTeYCFtbXOOvuGOD9F9LdfzsCu6FzF0f2G0Ffbnm42lniunTvGd/QyivMgsaAMkUkFOJVaiOvZJcgprURB+R2CP3puydHl72CFXr4OeDjMFS1dbY2yty5MK6urcTS5EL9H5+BSZnGt3u2kj4u1JQb4O7JuC/T9UyvCPr/dzsG59EJkllSwCC4JnbmNmw0775gWrrAgdkAjCpFD/h6Ti7/icnE9u1SDOTmH3G0t0dfXAS918ESYs27iRqXqROeV4udb2TiUWIDUonIU/e3gIqdksJM1JoZ7Y3iQs+y7FZ+BymXouRHj52VniQdCXdifAEftv/VKzyB3PF3jlcxi/HQzG+fSi9jdivWztzRHN297TO7ig3Zu+qPuUbdKsHJ7Mt6a4MeM9YYUqqFfe3AaiEWfZGDYI6zVq5BaX1JR3GjZ9E8n7GPEhRQlFwjwdkV9iV+vbGOM+G8N3YQg19YNCa/Be19NO4l1kTNBEX+hFCPErR1zciTk3mTrE1ljczirwWDxBTgCJkSAOwBMCC5fmiNACCh1APj0dMcj/xsEe++7X6SqKqpxcOZZnF9/QzG4I7f3RsfxYYrnyZlAL+uLjiVq7ecubv1GL8JT98eyF2ypdPKww6YRoaCXz+YsxANA9fuU2k+ke0TYJ47mN8TZs0oqMGVfLKKy727j1hD6GLInGYmL+gbgwVB1BGVpReX4MipTtSOEDDviLniytbvRM1r+isvD6rMpSCm8+/sjxeyJVm54p7e/YigLy6vw7fVM/PtqpqwuDS1cbBi5Y6gRjPEbOSVYdy4V5CQUjGVdB6B7ps4Q07r4GITz5cxiLD2ZjGvZxXXuSfvN6+kHwrUuoeymNWdScTSlQOvvoXQuOW06e9qzDCj6DTS13MwpwbzDCbidq5/DQ077zZy8Svy8J5vV749/ygsujuqdTsY4e1ZRKpZGjEdmYTIjmKM0+j4hozUdAXydQjFn2Ca42XkbYzujrvHzpc345fJmtiY5Lh5q/zJLl88qTsP9bZ5nZHlNXW5mXsCaA1NRVF7TptPGsiY4UFpRkw1IMijsUYzrvVBre96mfn6uP0egsSDAHQCN5Sa4Hs0WAaUOADL8H/tjMLy63f2iWZBYjF/HHET6Od1M3NqAdGvjhEd/HwyXlo5GxzmpsByv/RUN+puEDPiK6mqU/d13vK+vIzYMD0F5VTXeioxHZGLN//HTCzX9EVLJyXD6bFRYvUfDjA5IHQtS/f/+xYtZff2VH3+ET+fOrNa/IYWigcTKvzu2hnm5OQiVnZATQImQ8fnR6RScSaupnzdUfB2ssLhfAHp4310nrnRtXRk2da3T3dseG4eHwlrM+lfHBNpjT2wuVp1JQXqxMn6H9u522Dg8BC4qMw4o+4RKgiLi8xRhT0cb29YDs7r7yo7MCxDQeb+7noW1Z1M0v1X67qUuJyU5Tj69mIYfbmTJXk+8n7EcGnWdoS4HrK55HckxOzwU5AzQJlT3/9byePzfYx54cOjd5V76MDX25+IoutBHPr80B58cngWK/lM7wAfavWTsbQ1ejzIXVh2YjMspx9haz3abjai0kzibeAAUIZ85+BM0h3r4vJIsLN83AUl50Voxa8wOGoMvmS/AEWhECHAHQCO6DK5K80Qg+n9J+HVMpKLD6SLru/5tHHY9e1TRWjSYIv/DNvaEhQl6Nq88nYKvr2UynVxtLLBxWCgOJOZh88V09m9t3GyxeUQoTqcWYsGRRJRWVjHDn6JpbjYWzPgsq6qGh60lPr8vDIH1nA6rGEwDJhAR4N5332VG//GNG9Fn8mTW6q8hJTa/DK/uiWZpwM1F+vk5YsMweQRfao1POVhR+ji1MaR0dUOS5OvKsNGlh+B4k7MvpasvOJIgK/KubT+1JTxkhO+KycWKU8mysg207a2tzEjO3VD6+7JTybKi9MJ6VGKyfVToXdkOFPUnXgw5UfW6dCMcBwc4YXG/QJ0Gt5yzaRtDDorJ+2JxIeNOpFXOWk7WFlg/NJhlKTQFEUfRyXCeNnANPj0yFxR5buXRGbOGboCtpeFOOWNjQa3vlkVMQGLuTZibmcPRxhVkLBNR4ZuD1oAM4+Yie298j2/OrURlVe3/z3G188LkAR+xe+LCEeAImBYB7gAwLb58dY4AlLYBJMi0GewlWWXM+I/bnaIYVVOx/1ON9IS9MZqUZCHteMetbCw+nsT0JEOEeACmHYjFiZSantdCVIleRunFubii6p5xAFBbQZegIBBp4P0rV8LRu2FTUU1N6qf4YTXCBLkOADr7P48lKo54K1HRUFJDKkmYFBELMjKVyKhgZywfqL/jR1RWCWZHxmkyeJTsIR6rNOOAMoQo2+DHm1mKov7a9BOXGcnRXy2mdpbmrNyBni9BTqYWMicmldEYS4YEOmH5gCCDShukuuyMzsE/jyWBuB2UiLYz65p/M+M8vjm3CrHZUaiqroKfUwhLwadWb4JUVVeCDMDd179iLP0kbnZeGN32/zCi9dMwN7tTQnA19SS2n3iPjSPyOyLBE+b/HvUvEGleS49wTB+0Fg7WNSU/ayPfxPmkGoc7seb7OAZhz41vYW/liDcHrWXdAMiw3nL8HVxJPYFg1zaYO2wL7KwcQfp/cWoJEvNus5r71/svQ3vvXmwtU+m97+YP+OnSp4ywUJ/QGWcOXo8wj444ErMTv1/9F5LzY+vEUN+aDfE5ZTtE3Pgvdl7dzsgArSys0S1gKF7oPpfV/3PhCHAETI8AdwCYHmO+wz2OQPrZbPw8+iCK0uTXV9u4WePhHQMRMMSrBr1q4hK4jb9ePakYTeIUePiXgXDwN3596VdRmVhzNoW9wItfFL+8moG1Z1OZrmSIEKM71f5TFIpkYrgXI9WiWl/BASBkCqhNI1YMjBEn0Cs1kaVtOJ/KjElKlyVnyOTOteuTqyoqQBwAN/74A70nT0br++83ohbqlhI7a9St0PhmUW04ZZjoEjKCNpxPw3+iMhVFgNWe1MbCHEv6BzASOaUi/o4pmSt8x+qao42QU8ke4rF+DlashMfH3krvEmQszz2UgNNpNQ5BQ0UpfwhlHSw8mmiwMWwK45+wMKS0QRuWlGE1bf8dB6wSvOU4AMig+/7cWvx5/au7DFlxOzcyvDcemYtr6afvUoFawo1qPRZju81itd9EhLfm4DRmpJOQ8T+i9VhWy3826YBmHzGTfGFZLpbvm4j4nOtsjr9zC6QWxLH/frbrbOZgIBH3oe/o25cZ1buivsCOS5tqRaVHtXkOz3WbzRwGptL7z2v/waUUeVl9ZBxTS8OdV7bXwkAAkzDsGzwa43otZEY1F44AR4AjoAsB7gDgzwZHwMQIZF/Pxy8PHkTurQJFO/n2dsfIz3rDra0zbv+SiL8mnERpdk1faSXS74Nw9J7fgVqwG1WkL5UhTtbYNiqMRfLnHorHnrg8th+1dMsvq8L2yzUlAeKU0u9vZGHZyWT273IjlkY9hJEW05aiTZHfJf0D2bkaszQ3BwAx0r/fL4Cxq2sTijy/fzwRf8TmGhx5VnKv1Clgy8gw1jFArhAT/aS9MYztX4lQ3f+HAwIxrA6Hw+GkAsw7HK9xyilZX9tYXenx0rGUNTTjYDyIjM5YIv7tkbOmuGxJznhhjNjNq4LYAAAgAElEQVQYVlNPr3QvyuAY6G84b4shZT5y7lWa0k3RdDLgqYWdYKCToU3G+4m43RoYKBW/tLJYY8xbW9jgjf4rWOSeWuFRSzyK8ttbOWH64I9xKv4vFs0XR8vpsxlD1rO08bSCBCzZOw55JTUlaSRSx4K0S8CjHSeyqLO2lPQXe8zDsFZPmVTv9IIE/HBhPYrLC1FcXvOOQDo7WDuzUgBBAlxa4sF2LzOOAMHRQuMos6GiqkJDokftDqnrQb+QB5U8bnwsR4AjcI8hwB0A99iF8+PWPwKUuv/bI5FIOpxR75ubkvyPSNMm7Y3VtIwTDHhxWQC9PK4ZEgR64RaMGOFlnRwBQlSKjLb3+vpjTFjDk0ipuSRdBsW7ffzxeMvGndLY3BwAVKtM9f/aSMvI+H/7cDwOJObXq/EvPFNKU9Wp9eDEiBjklt5pPSjn+dRntBnb+Ced5ESKqYxhxoE4kEFqTFHKH2KoA6Ctm229dM0wVlaU2owHuqNWrjbYOiIMLjba2f0zCpOwfN9roL9JugUMwev9lmP/rR/x9dmPNK3ebK3ssebgVGboEjv/o50molfQKHwY8Wotg53+7Y3+y3Esdhe2Hl/IUu+pDp4M8e/Pr2WlBeTLpr9JPBz8MH/4Z3C392GR9E8Oz0ZpxR2HmaCPEBEXdwkg58STnafif1c/Z44Gdztv5JRksCwAck5MG7QaluZWWH1wKkrKC1l5wmMm0JvOcfD2Dnx+cvFdZxJ/T4g4b+X+15FdnFbLsZFfkl2rjV5nvwGYPngdZ9E35o8MX4sj0MwQ4A6AZnah/DiND4HKsirsn3Ial7bernfler/TAX3e6wRzSyOH/wHWQ3rpySSNIUWR/v9r7wlxyvKIIGe80tELr++7Y8QMCnDCx0OCWf9poSyA+nlvHRnKenw3RdGWpk2lDOuHhdRLay9DMGtOHAD0/KwYGASqR5dKQ0X+xXpQZ4CtI0Jld7qQfsfk3nNdKfGmilzrcwBQaQw5/K6ZoNVkfTkAbC2plCMQv97OxoGEmm4mphS15IpSndQ6PGgdfXwaB27/hC9OLWVReXH/dkqZPxm/B54O/qzGfvf1r7Hn+tdMNeIEoFZ8ZGiLU/bpMzLUKYOgoJQydGocX609uzAGf+oTT2UCFMXfc/0b9llbr+6YPXQjLM2tcSj6V3x28n1NhoDU+Kfx4jZ0LrYezLlwLf0Mc1w83ul1fLT/deSXZjMOgDnDNmNX1Jc4Gvs72yvItTXmj/jM6HrT2mIHQBDjJdis4TUQ7lOMNek9b/g20BlIvju/Fn9Efcn+O8ClFeYN38rOwIUjwBHgCGhDgDsA+HPBEagHBMj43/ua8vp9Q1RzCnHAY7sGw729aVLQFx1LxK+3a9oR0osxkWO1crHREJYJ7Nxx+WUs5VporUa1yeM6euHtQ/HYl5APiv7P6O4Dio42VSEWdeolXtPGrBq+9laY3s0XIxt5+j/hTfXYE/6KQbRCkrnGdldBTtZY2j+QEUxKhTgaiHDu22uZDRL5F/Qhg25+L3+9veSF8eJSGiV462qDSHc9ZV8sourZCDflvoSLEv4BGm+IQRzsZI2EgrJ6e470teHT91xQqdYbETE4k6aM/V9Yl5y65NzVJdtPLGKGN0kLj06YM3QT6+1+IfkQjsT8jvvbPo9Q9w61WtxRj3tKUyfRxQgv3o+MXUqV93dpyQzjb8+t0exJdf0vdJ/HhpMBTIYwCRnBlEnwzdmViMu5plmuorIMReXEPVENKjmg32vKTpg9ZCMz/KUZBGI9hOwEY+tN64kdAFLjXtDhP2eWMbxIqKRi1pANmii/eL6zrQcWjPgc3o6B+h4P/jlHgCNwjyLAHQD36MXzY9cvAinHM7Fj1H6U5RuPKVrfCQZ82Bk957Y3eu0/7SutTaaU422jQlnrP+onT4bO8+08MKObL2u19f31LKauUJ+dX1aJlWdSGAGbKRiv9WHDP6+NAN2PcB9NDRsvO0u81N4TT7Z218maboqUd7U4CRkw+uZTW0Zqz6g0XV4XBwJlQMyl8gcTRa7pHogEMEDSxpMMUMHZp+/Maj9XmipviANArY5q5xGB5IqBgaDnRo1QSdb4PdGqOl3o49Mgfah3vUBi18m3HzNKpULkfJTqn5h7i30kkOvRf1M0n0jtfrq4UTONatupTKCiqlzzb/S/x/V+Dz0Dh2PF/km4nXmJpcGP77UQ5FAg2XZ8IQ7H7GT/TVF0IiA8HvenXtiGtHgCL/d6B+mFiVgeMUHTnUA60VR6p+THYPXBacgspIy6Kugy4MVYt/fphTlDN2tUFDs/dGUQ6AWCD+AIcATuGQS4A+CeuWp+0IZEoDSnHL8/fQRxe5S38FOjt/8ATzz4fX+TMP+TPtKXyhYuNizVnVpNUaRfMOqpWFMcfaK6f4r0/ycqg5GPtXOzxSfDQpps6r+au2msc4ij4bPL6TifXozcsop6i3DKxYOcSpRVQgZRG1dbdPexx8ggZ73p9EmF5Xjtr2iD29zJ1VPfOH011cJ8cYcMfWuKP6da7c3DQ0FGsVhM7eTRZYSbel86o9IWhJsvpjFnZVMRob2qGn0NKfHR9SyJ9RC33dNleBI/wMI/x2pI7sSRdFpLnEVAbP/U8k9s7NIYoWwgvzQHS/eOZ+3jxB0AiKn/nT+eYlF8krZePVBeVcocBdYWtqisrmCp+0SSJ+4/b2flwJj1qT0gCRENfntuNXMCUDmCjYUdCspy2Wem0nv1wSmsdSKVMRB5Iv09qd+H6BE4rNaVrzzwBiMBJKEOBwtHfcmyLciJsvHwHJxK2Ms+4xwAar4pfA5H4N5CgDsA7q375qdtQAQubLyJfZPvbn9kbJXMrcwxZscAhD3kb9SlqeXVW5HxoHR3tUJGHKUkUNqlVJoKa77aszf1eXRjkyNicSxFWTcLOjc5eraMDIWjlXYiMVNhQzq/fzwJv9yqMQrUCJEJPtrSDU+3dgeVGZDcyinBhgtpiFRBJqiPoE/QUa2Rqq3+PyqrBG/si0GOQjJBJXj19XXEhuEhtZqNEM/H9ANxBv1myNFBblaFsFZTI75UmuEgxkzcklUOluIxcpxVP1/ajF8u10SiybgmA35km2dZajrV8B+8/TN+ubyFGeyCONq4Yvqgj9HSIxwXkg9j09F5jBxQzCEgdQCM6fAK/hE+uVYNv9ABwNPeDx8fmoGYrCuaPSgbwdXOi5UKiEsOxKnyNFjMIaANn6/PrtRwF5hSb8LO2cadEfyRBLu2xYzB69gZCMcDt34C6SJkRZBTY/KAFejsN7AWhkKmxIDQMUqvm4/nCHAE7iEEuAPgHrpsftSGRYDaAP726CFkXq6JJphK+izsiN7vdlRE/EfRXzI4zqYVsfT+bt72WDekNpN6faTNEmv+Q6GuWHIyCcRcTY6C18K98VonLw1c5Ih471giUgrL0crVFpuG684gkHMuWji3rBJT98UqardG0TEiMyTWeSJWmxUZh/j8MtYHnfgQtNWiU+3wpxfScCSpgO1JDhHiC6ByCepdTym3UqFsi38eT8KZtEIW/V5G6cD+NenAlEXx+ZV0/HAjGwXllQwP2jtQkoZNYyurq7Hzdg7+E5XJ0sqp/IKM28daumFSuLdW1nyxLqTvxL0xIGZ6paKPSEzpenLHq42iC+uTUbtkQADIaJeKWl4BfWR5wj5vHohjDgalIq3/p9T/KftjcSqV6p5NJ/T8zuvpp9mAns3J+2JxIUNd7bkSTZV2VzCVA4C+T1SOQhF7IqSk71xkYgHWnE1hvw1qRU4kXtfaankkaD0539v4nBuMgV6IvNM8IvGj6Dm1taNWgCTStH4yeO0sHVBYns9I++jz+9s8j2e6zmDjBRLBmvXuROmvpp3EusiZKKmoeZ4pAl5VXfH3PvT7WeNcJgcAEfv9+/SyWkY+dRegUoHKvwkGqQ0gMfvrkhsZ5/Bx5HQUltW0tTWF3sLZrS1t8duV7RoSQ4EQsbSiRNPmj8YKbRBJF3KCFJXna7IaqB3irKEbWBcDLhwBjgBHQBcC3AHAnw2OQH0hUA2cWn4Vh9++YLIdg4b7YPQ3fWHvXTv9V9eG9JL+4cmku3qik6HZ388B1Giph7cDi36uO5eKr6/d6a9s7EOQ4bx+aAiOp9S8MAukgWLDguqJhdaBtL8u8i8l57K2MMO++Dy8fTgBtL4SIXKsF9t7Yk5kPPbG17wgklG/sE8AyBAThFbdcTObEdEVV9S0r5KKNi4EmideW2w86mqpRiSLE8O9ay1PTgTK3tBF/iaHh8EUDgAi7KKo3fRBa9mLvFQorXfL8XcwrOWT6BE4XPMxRfF2XvkMUweuZszc2sRQw1cOJmoIFOU4ANTW/2t79r64moH151JNXtIxr5cf+50QZNOFNGy7nG7yfWk/pe02TeEAIKfpsgFBIC4EqRhKgiinFl/bd4Ccgq/9FaOa9FEfAaCwZ8TN71navGDsS3UhY5SMbDKif4/6V60UfBpLRm03/yEs7V1o1yfOLKBa/rnDtsLZ1h30m7B83wRQSzyx0DwPez+k5MeyfyYHwH1tnmekfl6OgRpWfHEXAHEJQV2/+zsufcpaBYpLB4yp92MdJ+GB9i+B2vlRSUV01mWt6njY+6JX8CjsvfGdVqyJPPDNQWvg6xRa13H4ZxwBjgBHANwBwB8CjkA9IlCUVoI/nj2G+IhUo+8aMMQL9/+7L5yC7jaktG1GL6VzDyXgdFrdkUHBYCFj+5PzabicWQwi8aNMAUHsLc1ZJwCpkBFGL6GCkLEtTgOnVnnBztagNoBj27jDy96KGfhE2kYiNWgock3EaGQgsZc8DztsGhEK2l8QpeeiKJfaSDEZPUMCnBjJVnJhDWEVRQFXDw5GL587ERg5ddB01rFtPTCru68mjTq1qLzW2oLDI7+sirVQpM+lIo2GyjE+5BgY1It+wt5olu2gVLRFEqkfN/UJd7JxxdNdprOooVR+u7KNveh39OmjIfoiQjGK6lE6LjkF2nv30qoORc/nHEpAaaV2h0tdZ1DCTSEmuZSLiz6DlaLmU/fHse+ZEiGOjfVDa7JSSKizw+sRsUjT8pwoWVffWKELSH+/mjusj5IDQSc5DhWp/sZ0AND3dnSIC3P60e+bLjG0HEJos6rvLsSfk5PwlT0xyC5VTj4r5zdBvBfV2lMpwLX0syxaTUY9GaxDWz6BoS2fhIO1M6tVP50QgR0XNyL5b0Pdzc4Lo9v+H4jN39zsTolQDTHeVFY6MLbrTAxv9bRmu6upJ7H9xHuaOn36DaBIPhnqYkLC57u/haV7X2G6CKz4VGO/+egCnEnch64Sp4MubE2tN3VPEIQyG3Ze+RyHon9B3t98Bs42bhgY9ijGdBjHIvs3M87jm3OrGG8AOSWodGJwi8c1nyt5RvhYjgBH4N5EgDsA7s1756duQAQSD6Tjt8cPoTRbfUqoVH3f3u6478u+cGsrjylaFyM4vcySEUERdEoRJ9Fm0ErTk3W9nEpftPWllErJBaWpr1QWsPBoIkutJdGW7qyN6VzfuQiP7ZfTWdmB2LFB2+SXV2qwEONOxIcbh4XgVm4pZkfGayL7Ujb0mzklLBWa+qALQnwH5LQg54g46YBSzTeNCEFr15oMDmlmAqWkrx4chGkH4nSmdIszALQxsAtkenRm8Vn1pVFT+cK43XecL0q+QtrunV7UycCnOuCU/DjWg1uI5tPL+Ym4PcyQsDC3wNius1g/cRKK4O2+9hXrf/1wh1dZVFAq0kwRJboK7Su7eslzpCk1JqXGsjbdqL2muHWmXP3FNdvG4D+Qu6+Y16A+WP/FesnlVBDPUXpnunCQa/zTfLoPsXNTLrbCOH3fT23rqc1sorWkziSl+ioZX1xShSUbkxDkb4OJY++UeylZg8aKyQQpA2Bcr4VYGjEehaV5mDZotU5nodJ9+HiOAEeAI9DUEeAOgKZ+g1z/podANRC7OwW7nj1qFCdAi0cDMHxjD0WM/z/dzGbt+QQjn0CkqOfSAYGwMjer1TZKW3svMmgpai6Irojm9zeysOxksmacPgeA9IVVSh636FgiyDgSRJp2bOi5xA8T8QesOp2Ci5lFtYx0cog808Yd4zp4MeeIlGRLmpXwwYkkkF6CUKnDmsHBLCondhwIn4sN+LVnU9n6glBKrputhc6UbmnUTprZQPou6R+IwQFOjAdAnE2hj2ncmA6Afbd+wG+Xt7F62jEdxiMq7TQGhz2Gf536AF6OAQhz64Dk/BhcTD4Ce2tHPNjuZZxPPsTSe4e0eAznEiPRPXA4LiRHoqA0F7OHboSb3Z2yB4q2UoYEObKUilJDS6kxKSdiLb13uWcQk+EZGnGWu6fw2yGQPEbE52HBkURVmRdK9hTGyiGqk66r9M506SWnTEQ81xBCPn2/ndp0NGS/ECdrbBsVBg/bu0sa1NxTXXOOnCnA1VvF8HSzxKMj3VQvLybs6+jbFxP7LsFH+19HWkE8pgxYycoCuHAEOAIcAY4AeAkAfwg4Ag2FQOrJLOwZd0I1KaCFrQX6fxCOLlNaw8Lm7vR7XefSVrcsTnmWto3SlmYv1wEgJQ7U9xIrZT4fFeyM5QOD2FGkddHSzARjnIv2IaNx7dkUkJEgjs7Tfi938MTYNh61CPOkJFvirARpCj8Z6O/19ceYMFdGjqYtzZswotaIlLY940Ccpn6X5k7r6oPvrmeylnakz2udvPGvKxmaFF9p1E7qMBEbt9JsC23cAeJnyBAHgBiT3JJMRsLVzrsnM+h9nIKRWZgMahXW0bcPbmVcZG23egePYlkAVBe8/9aPrH6YxlA98LX0M+jqPxhE6EXtu/7ReTIcrF006qolrPR1sMLWEaF6WwuKcVHK1i+H0E36/ZL7GyXcIUXhifNBLokgZaNQ+jp1+FBIg8FUE76nSon/KBPGycpCZ5aNnHPr+03RtoYxHABKykQEHQyJyKs5pyEEgEpbK8q5K11jtn6XjozsCjz7sDvcXCyx7bt0PP+IB3y9rBQtS5wif0R9yeZQS0Iy+okDgDsAFMHIB3MEOAL3AAI8A+AeuGR+xMaLQHlhBS5uuoXTK6NQlCKPXZ0M//CJLdFzTjtFUX8BhZ3ROfjnsSRNGr005VkaNRIb4cIapnIASF9YxUapVG8pAaAxzqWNLE9I853T04/1oRcLpdBP2htTq3uAOCtB6kwR66yUQI64E3r52ONAYj5rsTWjuw+L5IvT8sVROykBmDjyLGWwJ2cCETDWlfZuiANA7HigGtfVB6aCavlLK0vgZuuF1IJ4ltKfV5qFquoqUFuvovIClvYflx2FUPeOSM6PhrWFDawsbFFUlscYxEsrixmb9yu9F2nSe5XiKr5PfVkQ2n5JlBpZ+iKraskWrc3N8OGAQAwLcpbNaUHP9qMt3DCzuy/srcxrEU4q+dUUvqfS72Bda1DHihUDAxHqbIOvojJrEX8q2VsuUZ14TUMdAErLRIS91XKN0HylDgBtv01KcJV2dZDOjTyVj5XbUjD5BW8cPFmAm7El+GBGIHLzK2BubgaK6nduZ4dDpwrg7mIBTzermn71X6Vh1nhfZvAnp5ezP7Y2ZigurkJGTgUmv+CD81eLYGdrjtSMcqRnlWP8k15Y9VkKWgTZYM4EP1hbaedaELf44w4AJbfNx3IEOAL3GgLcAXCv3Tg/b6NEoLKsCmmnsnD7tyQkHkxH1tU8TXkAGfzu7Z3hP9ATLR72h18/T1g5qk/LlBosI4KcsWJQkIZ4Tvq5tvp+qQNAmoovgCxNZa7rJZailm9ExOBMWk3bMHE6u7aabmmEytBzaSPLo1Ze7/cLgEBuJn14pFkJ0vpuqaEhzaZQwpRuY2HG2gBSlJZI3jYMC2FZBOIyAnEvdqnBTqm8n98XBjIUV55JAaVqC9Fe6nO/sI9/rR7u0rMaywGg6wtIhFaUGTCs1ZO1CL+UfmHVGllynCBSXchhNGFvDGtJKVfEd6RtjlqchVr4EGcb2YY83fvbPf005HVqMicEx0NvX0dMiohhJKH6pK2bLdYNDdEw5qu9M21dD/TtTZ8b4gCgrIXZ3X1Z206lovacahwA0gwfpbrq+k2ndUpKq5jxf99AF8QkliKvoBIO9ubw97aGjbUZAn2t8eMf2SgoqkRaVgW83Cyx73g+2oTZ4JERbtjwnzTYWpvhmYfcceRsARJTytG9oz2cHCzg62mJjJxKnL5UiPA2drCwMEN+QSW6d3RA1O1iTHnRB1q6pbLjUckQRfzLKkvgaueFNwetxWcn/skzAJRePh/PEeAINHsEuAOg2V8xPyBH4A4C2qKL4hc9adRYHFUUVqlJ843BhYw7L/q66qalL9p1pZWSbtSy6kZOTSaEOGKt7cW5Vlq5ZC7NV3qu944l4jcRvwAZhNTWa4D/3ez0AhZkrL34520QQz6JlJBMHwkiEfG9fTieRfX1pV6bs7feahb9F8oIpBwL4nsg3V7eHQ1ybJBQ1JJKBJILyzR7kQFFWQSL+wXWKmswpmFKa+mrq6esgP+eX88yAO5v+wKol7VaUVs/r63URZ8Oalrs6Su1UGsktnGzxeYRoYjOLcX0A3HMUVSXaEthV+MAEDhCzqYX1cos0rW30O6TavcFUXtmtUR1hjgAlNb9i3FQe05aQ2kGwMnUQsw8GKeKB0MfTwWRo/74Zxa++iUTrUJtkZ1bCUtLsAwAquMn+e5/WbgQVYSCoir07+6If9zvhk+/TsO+Y/l482UfliEw7h+ecHe1xOrPUtA6xBZf/pyB1qG2uBFTwtL/X3jEAxu+SoO3uxXiU0rx9IPueHaMh87HOr0wEUv3jmedA+ysHPCP8KnYcWkjrCxsMH/EZ/ByCND3leafcwQ4AhyBewIB7gC4J66ZH5IjUIOANLoofdG7nl2CiRExGoNW+oKtq3uAmHxMwFobC3ld6c8ZxRV46vebd4xpW0t8cV8YvO2sMGV/7F2s92IDP76gDM/8fgslf7cmtLUwx6rBQeylmUTfueLz/54vahkn7TCg7RmirgHvHk3QGNSBTtb4XESc9cONbCw9maSZqs3IlBoFFKnv4G4HC3MznEotQIGEyK4jtT4cHsoMdmkLOjEZoxQTqf5U7z69qw9GhdTUzlM2AhHHUTYItWeUitrINK2jzwGQXZyGlftfR4hbe0zou5g5OcRSlJmJ/YsXo+eECfDu2BGF6ek4vW0bur30Epz8a7oDkEizSJR87/XpKF1LW3cHffvJyTJQ2wFAMBClpJPadNKVwq7GAUDP9JohwczpoC/6ryt6rvbM+sopdN2HIQ4AfS0c63oGDHEAaPuNrWsvtZjSmkK2UKCjtb5Hul4+T0orx9JPk1jGwKCeujvdUIu/NQen4UrqiVp6dfYbgOmD1931u1IvyvNNOAIcAY5AI0SAOwAa4aVwlTgCpkJAnwNAWosrfhEk459ak/0Rm8sM3pp4dI1oI087nFSAeYfja0WgKIV9Sf8ADA9yrnVEauu3+HhSLYZ/MpaILZ9S1SnSLY6QSzMTtlxMx6aLaZo1pQ4Afed680AsjqcU1tJJn0F4Oq2Q9ZnP/jvCTpOFKCwZ0IQXpUSTUS0I4UnM2mS4CLLhfBprQUgiLnvQZXCLI8jiUgypM2fbpXRsvHAHE1qfDD8yJMa2cUcHDzvNHX5zLRMUOacyg9WDg9HLx+GuR9CUDgB9z/utvXuRGxcH/+7d4du5My79978oKyiAS3AwirOy0Ompp0B5wVLSRX3rCp8r7XmurVxEzl69fR1Y6js9v7pEKamgsA6lpL/YzkNvSQJt/Xw7D8zo5nuXCkr5DGgBcpRRFokc5v/7QlwYT4H09NJMFjlY0hh95RS61mkoB4Ah++r7PZKeVW0mjPR3TO5dmGpcWVk1vt+VhcycCjw+yg3B/nU7JU4nRGDLsQUoqyxlKlEmwJQBq9DBp7epVOTrcgQ4AhyBJocAdwA0uSvjCnME1CMgrQslw+etnr54urU7buaUstZpZEQJIqS0e9lZYcmJJOyOqzH+KTpta2GmMe7JqBjb1gOzuvuyl3siv1t4NFGTfi7WmMi/1gwO0jCtUzu8D04k40DCnZp0bSckpnKhb73Apv9QmCu+u57FCMTKKwV3RI0hreZc4n0ptZnaIvbwrm0MR+eV4pNzqVrT9gWGdyI2W3E6GT9LOgnQ+k+1dsecnr5Mx4OJ+VhwJEGDY5izDbaODAVxD2gzuMUZGdJyDsEpMjTIGZ9fzmAOEXGbR9pbij05XsgB8Z+oTDa2LoZ6QxwASqOXlaWlOP/VVwgdPBjurVrh1NatqKqsRFV5OcKGDsXN3bth7+GBTk8/jajffkPLESNg7+kJtWnPcpj5hWeDjP+5hxJADiAlQtHvRX0D8GDonW4F2uZLszrk7kFcHfRM0XehrnISejY3DQ+Bt/3dDOtqug/M7uHLnuMTEgeaVG9yEm4cFsJI/6SiJvOA1lBDAEjzDDHEDckAMKQtnzYulrqejTcPxMnuAiFdR2m5gdxnVM044hd4a3k8OrW2wxvPezNOgLqEiAZPxu3BjkufwsHaGWO7zkQrzy5qtuZzOAIcAY5As0WAOwCa7dXyg3EE7kZAGzO00IqrsKKSRa2lQuzzVdXVGuObjH2KNiYWlNd6waR/p7H0t7idmJW5Ges4IDZKhD1pr/zyyrsMVakOlA1wX7ALe3EXhNqWUaSfeAu0GTxKz6XteRHORGuRUImB4IQQxoszIejfCAMS0otE+rkwxtK8Nk60xdSuPnipvSebp43ES1xCoI3PgZwkpKsYE+n+Ai5EKSA9j0AuSHhLxRAHgNigyEtIYBH87OhodHzySSScOIGsW7dYOv+1335j6f39Z85EdEQEwseOxaktW5B09ixa3X8/KktKYGlnh6s//8xS/9s9/DAu//gjgvv1Q49XX1Vt2MlNJae0f2qvF5tfpvjnpS5sxYupMcLJ8J/f2wtNyQcAACAASURBVA8/3cyuMw1f7BiTHkDK/yHngPScvNLRi2WwEDeILqF9qWsFRbG1idozE0HnA3ocKtr2U+sAUJopIt1b2pZTDsY0RinZoZq7FOuiNNtA7jn4OI4AR4AjwBFoHAhwB0DjuAeuBUeg3hCoq+WWQAp3Pr1Y01terBh9PiTACR8OCGKp7bMi6yaZIsIvSvn96HQKrmbpZwd3s7WslVIv7E0R5DFhLnj3SCKr89YmnnaWIFZ+IqiSipxzkXF9K7dUEWkWOSFCnGw0xIXa9iXiQ8quyPmbKFDXRUvJxbS9xIt5CeiYkyNicSylQOez09rVljkE5GCvj/TQWA6AxJMnWXS/xbBhuPHnnwju3x8leXnwatcORRkZqCgthYOXFzJv3IBrcDAqysqQl5iIwF69QHNbjhyJmMhIdH3xRZzctAl+3bqhJDcXHZ54gpUxUJRVqRAh3paRoRrnjXQ+ObC+jspiWRXFf/NMKNmDsF01KBhUAlCXqG3dRuUf4zt64l9XMup8fsX8EVI9iMhywt5o9qzKFcqSae9uxzIA6pK6nB9q2x4qydqQ6qbWAaCPHK8uDAzhp6DnR1dpjrY9De0AYEiWg9xnh4/jCHAEOAIcgYZDgDsAGg57vjNHoEEQoBfuqftia/WuFxQRjNANF1JZb26xrU1G9D9aubM0fzJ8yQDdeD4NxIQuTTWn9Sjld9mAQNayLiavFDMOxOmMnNLao0Nc8EwbD8yOjEN6cQ1zPYnAGu5lb4mJe2MYoZ9YaC6l6c/v5Yd3jyYadC4yZD46nVxrf22XRHu2dbNje5ZXVWtlXRfjdTylgOmmjZld0J8cJZT6LxYxoZu26CNFfCllXIo/rUlR9yX9A5FfVsmi1lES3MT76Gt3SGMNMSrE3R+SzpxB5vXrLLqfcv48M+ItbW1Z5J+E0vyptr8wI4MR/iWfPQuPli2RHRcHVFWhxciRyE9MRPrVq7Dz8EB1ZSUrAWj36KNQG2HVlfJMzzhxUKw7lwoiilQj0vKYutZQawxTqU5Xb3vsi8/TubxQNjMmzFXrGDUOngBHa+YQETpNaFtYF++HMJZ+G17ZE6PV4VgXVtRFYOuIMFa2olQawgGglp+CzubnYIXPRoWx30I5Qu1Bp+6PY999pWKIk0PpXnw8R4AjwBHgCDQMAtwB0DC48105Ag2KABmiVHe7LyGPRQzJgHiilRsmdPJixj1FPDddSMdX1zJRVlmFFi62mNHNR8OqL1aemK0/vZDGDEwyRGmtx1u5YlwHr1qt5Wgfchb8Hp2DlKJy5lyglHWKSr7RxRtdPO3ZssQfQIZvWlE5i65Tmi+NISGWceIWiM0vBbXFo9TtSZ29Gakgpbob41yk587oHPaHWqoJKf8USacX8B7e9hjbxgPt3G01MJzPKMKSE8m4nVvC9KKI8qwevpoz0UAysAinI0kFIEOP1iP9X2jngTEtXFn9tlQoGktZFmR8Dwt0ZgY93Y8gZKASgR+RINLZ6TOK+r/cwVODCY2l+/zxRja+vZ7F9KB7IsPU194KD4S64sX2HowgsC5Ra5zSmmJyRG17EMHflR074BIUxCL5akVNKjntJXUA0J3T/VNEPaXwDieGGr2UtI1TaySSkU0EjnW1/qsr+k/nUmM0Cq0p6+Ic6OnjgE+I+FBH7TZ932dHxms6eMjFWC0BIK3fEA4Ateckfetqn6oNL+pOQr+T9L1XKo2tA4BS/fl4jgBHgCPAEdCPAHcA6MeIj+AIcAQ4Avc8AoY4APRFMIkHIOXcOfj37MmY/tWKIQ4AInyMTMzHb7dzQD3ttWW1KNWLHEGfDAu5K7ND1zpqovC0lj5DnJw9xPpP7P+6xBADVdea+qL/NE8tMZ5aAsCGcgCIu30ofY6U1uSrxZT0MiSzQum5+HiOAEeAI8ARaBgEuAOgYXDnu3IEOAIcgSaHgFoDW+gmoY0BnkCIO3yYkfkNe+892LrUzZJfF2hq9dNnQKu5KIq4fzwkWLbxT3uodQDo009bm07pHLVR8br21hf9p7lqWg8aSsan9qxq0+Mpq4haglIGk1KRtjyVM19tJwla25DMCjm68TEcAY4AR4Aj0PAIcAdAw98B14AjwBHgCDQJBNQYa3QwtYaTUlDUOgCU7lPXeDH/gr6yCuk6VE5D6fBqiAbr0onKe97p7V/nMdW24tO1qD7OAZqnlvRQ3A5Tzd3VtwOACFOpxWpdnRJ0nUNf9oy2eYZ8D8REo2qw5XM4AhwBjgBHoPEjwB0Ajf+OuIYcAY4AR6BRIGCIkTivlx+ebu1u0nMYYvgYQzGqcyceDeJg0MbpoG8PUzgAiEF+/dAQdPWq4djQJWqdO7rW08f7QPPUEkuqMYrFer5zJBG/x+Tou467PlfryBKTeSrddFSwM5YPDJI9zZBSHdpkYrgXJoZ7y96PD+QIcAQ4AhyBpocAdwA0vTvjGnMEOAIcgQZBQG3klJR9uo075vX0M6neDeUAoKg/dbtY2Mcfusoc5BycHAAzDsahrFI5eZuu9an14Doi4SMldYghLeq0LSmHc4DmqXV4UMvOTSNCGYmoUiGeh5kH41UR5KlxAJCTY8LeGFVkkmpKHWi/cXuikSHqpCIXIzX7yV2bj+MIcAQ4AhyBxoMAdwA0nrvgmnAEOAIcgUaNgFqDjQ5liNEmF5Q3D8QxIr/6FKqvn97VB6NCXFgnCkNky6V0bLqQZsgSteaSIT6/lz/r8FGXGBo1lq4th3OA5qh1KCmNigv6UQr+Y7/dQGbJnTajSsBW4wCg+9x2Ob1WS1W5e4Y522DryFBFPBLXskvw8u7bKFXhRFJzPrln4eM4AhwBjgBHoPEgwB0AjecuuCYcAY5AE0WgorQUF776CrGHDqGqogJdXngBrUaNQtyRIzj/n/+gJC8PDl5eGLJgAezc3HDh669xc/dumJmbo/Ozz6L1/ffjxp9/4sI33wBmZuj9+utw9PHB0bVrUZyVBUdfX7S6/35E/fYbSnNzUV1VhZajRqHlyJE4+vHHbMzIJUtgaWvL5vSdOpUheXr7dqRevIiK4mJ0fv55tHv4YVSUleH8v/+NmIMH2ZjA3r3Rfdw4XP7pJ9zaswf2np4YOGcO+2/6Q3uFjx2LtmPGGERSR0SAm0aEsDaFppLlp5Lx3fUsUy1fa90gJ2tM7uyNEcHOqtL9pUpS67bFJxJRUmG86L9cQ9zY5INyOAfo/GpLStR0ACBUqQ6f2nCqFaUGclJhOV77Kxr0txp5paMXJneRn45PZ1xwOAF/xOaq2Q68BaAq2PgkjgBHgCPQ5BDgDoAmd2VcYY4AR6BRIVBdzQx3v27d4NaiBQpTU3F62za0fughZF6/zozv0MGDEfXrr2jz0EPIjY9nf3q8+ioz5smAbzF8OGIiIzFg5kxmsNOfssJC1hIvqH9/nP38cwT27Yuc2Fj4hIfDydcXh1etYm3zfMPDcWrrVvSaNIntdfaLL9BnyhSc/+oreLVrh5yYGDaOHA7kWDi+fj1CBg2Cf48eOLFpE8KffhqFGRnM2O/35pu4+ssvsLKzA7XmGzRnDvISE5F0+jRzAhSUV+K1v2IQlV2i+ArkRqMVL/z3BEqbJ6Z1IlwzlViam6GXjwNeC/diKf+GRvxJTzLayGmx9myKUVP/aW25kfLr2SWYGBGD3NJKg6Gj1n8rBgZiUICT3rXUlmy828cfj7esO6tBvDlh/PnldFArPkPcK0odAGodHKS7GofZ99ezsOJ0Cqqq1Z2StwDU+8jyARwBjgBHoFkgwB0AzeIa+SE4AhyBhkKgIDUVV3/+mUXj6W8y8q/t3Mki+NYODswgt7CywqC5cxHQsyeOf/opWgwbBq/27ZmRf2T1argEB8MtNBShQ4bUHKO6GtH79+PYJ5+g01NPMeO7ND8fR9asQd8pU2Dn7o5TW7Ywp4OTnx8u//ADek+ezIz4jGvX2Jyrv/6Ksvx8xBw4gOD+/dF/5kzkJyezdnv9p09HcXY2zv7rX+g7bRpu7d6NqspKdHjiCVA2Q1lBAQ6tWIHyoiIMmjcPzgEBGngNIYuTU4+u5h4rq6ux6nQKvruRRdAZVchxEeJkg6fauOPBUBcoZfavSxlyWqw6k4Ifb2apShGva20l9dyGlHZIdaD2h5uGh4LIB+sStWUHSo1w0sFQw1g4h5K9T6QUYlZknCrmf9rv0ZZujFNCrpPp+xtZWH3GMCdSd297bBweWidfhFG/XHwxjgBHgCPAEWgQBLgDoEFg55tyBDgCzQWBrFu3kHzuHIu0U6TcNSQEfSZPxs09e+DeogXijx6FT5cuyI2LQ49XXsHhlSsRNnw4S72nSP+NP/6Ae8uWKC8uRpfnnmMlAMlnz+L6//7HjG9zS0sGVdbNm8zQ7zdjBsscIGcA/Xf27dvIvHEDrUePxomNG1mGADkXYiMj2Txam7ILeowfj+zoaMQfO8Yi+1d27GD/u/cbb+Dqjh0seyGob19UlpczHds+9BB8Onf+2x9RjerKSqbLTzezsfRkkiqDVYkBJff5ICN6xelk/HwrW5VO2vYhNn8qVXgozNXoRr+wH5G1ERv9+QzTZCyEOFlj26gwltatT369nYP3jycaBT+5aetqOwAofYYOJuZj/uEE1nLQUJG7d1ZJBabsi1WVKUM6utpYYOOwULRzl1cu88utbBb5N7R9JGVtfDwk2FCY+HyOAEeAI8ARaOQIcAdAI78grh5HgCPQuBHIjolB3OHDLGru26ULM6KZwX7rFg4sXYqQgQMR/swzOPTRRyydvv1jj+HGrl0oyclhkX+KzFPK/cnNm5nhT7wANs7OjCuA1qD/bW5lBe8OHZhRb+vqyjgBer32GjPaUy5cwIElS9jeYUOH4tjHH8O3WzfYOjsj8dQpjFi8mJUcHP/kE5YxUJKbi7yEBKYnOSeoxp/2I6dByvnzqKqqYnvRumT00/6UcUDlAeTcMDRdnFLnNwwL0RshlnPrROr27tEEkJFXZYTIfxdPe8zt5YfWrjZGqevXdgZSkww2ivyr6QsvBxcaIzf9n8aqJeOT6uJkbYH1Q4NZeYQ+uZBRhKn745BfpqzsQK4RTvsfTirAvMPxRsNZzt50vx+dSsa3BnBRKIn+GyPyL9zVc209MLuHr76r459zBDgCHAGOQBNHgDsAmvgFcvU5AhyBhkWASP+IAyDt8mUMfOst2Ht4NKxCJt6dIqmT9sbgUmaxqp0opX5sWw/M6u4rO71Z20bpxRXMuDubZrwIOqWtLxsQhAH+jqrOpm9STF4p3j+eBDJ+jeGw0LWfkvR/WmPzxTRsvpiuT329nyvp9KC27ECOEU6KklNowZEEoxn/tKa+vcn433g+DV9czUCFygsm4saNw0L0tpOs4TXIwKaLaar3kl7o9G4+IIJFLhwBjgBHgCPQvBHgDoDmfb/8dBwBjgBHwOgIEJna9svqDUYi05sU7o1xHT1VOQGOJBfgn8cSQU4AY4uPvRXWDw0BEaIZS7JLKxhHwV/xeUYn+tOmo1z2f2GuIWR14v0nhnthYrg81npDsg7qMlTJMN5xsybDwtCUeCm2dTkAaN9vrmVi7dlU1QY5OW5mdPcBReLrEsocWXIiCbvjco3mSCLH3MI+AXikhauxHnu+DkeAI8AR4Ag0UgS4A6CRXgxXiyPAEeAIiBEoqSjE/ls/4eDtHUgrSEBlVQVsLO3R1qsbHu04ES08OtUbYGrTt8UKksExJNAZ7/T2Y4zncoTa1a05k4IDRkr517UnGdDLBgTKSmWvS++0onKsO5dab4a/oAtlMKwbGiLbuWIMBwBlT5DjpKuX/vR/0tMQB4CuMhIyjKmbAq2tMgBf52OoywFAJJTkFPtPVKZq4582pntbNSgYxEGhTcjJsCc2lzk3jO380pfdIOf7ycdwBDgCHAGOQNNAgDsAmsY9cS05AhyBexiBi8lH8NnJfyKnWHvU3crCGo91nIQH2r8EM9lmn3pAy6qqMW1/LIjp3FARWus908YdXbzs4WJtoVmSCP7iC8pwKCkfv97KQWx+qUkMO21nICPs4TBXTOjkBW97K9nHJGMwMrGAZUhczSquN33FCipN5TaGA6CNmy02jwitdX91gWaIA0DqPKKylJ3ROdh+Kd3ohrH4DNqMZMruIDLH4ykFBt21uZkZ7gt2xtNt3BHmYqPBkYz++Pwy7IrJYQScxjb8hfO52Fhg8/BQ0D1y4QhwBDgCHIHmjQB3ADTv++Wn4whwBJo4AhE3v8e351ajvLKszpNYmFvi2a6zMaL10/Vy4t9jcrHoWKJBEc96UdTATcjYbOVqi2GBTqy3PZUIiJn1qZ0dMdofTynE4aR8xo1AjouGEiVEfIKOxnAAUOr4or532kXqO78hDgB9a5vqc7EDgO742+uZ2Hop3ag8A6bSXd+69Ex/fl8YAh2t9Q3ln3MEOAIcAY5AE0eAOwCa+AVy9TkCHIHmi8CF5MPYdHQeisvlRdodbVwxe8hGhLi1MzkolG49eV8sI7Tj0ngQUBqJJ80NdQAoJR2kPXfF5GLh0URQxkRTEVtLc0zr6oPYvFKmf57CDgaN+ZzEebF1RBgoE4ALR4AjwBHgCDRvBLgDoHnfLz8dR4Aj0EQRSMy9iVUHpyK7KFXRCYa0eAIv93pH0Ry1gyPi87DgSCJKKw3vsa5WBz6vNgJK2v8JM4m47surGaqhJA6H7aNC9TLXizdQ2wVAtZJ8Yp0IqHEccUg5AhwBjgBHoGkiwB0ATfPeuNYcAY5AM0agoqoMnx55G2cS9yk+pYeDH+YP/wzu9j6K5yqdQLHbtw8nYHdsrtKp9TK+o7sd4grKFPearxflTLTJvF5+eLq1u6LVDU3HV9L+T1CMyibG74k2WU27IgD4YPT1dcSG4fKJIzlkHAGOAEeAI9B0EeAOgKZ7d1xzjgBHoJkicDohAluOLUBZZaniE1pb2GLKgJUI9+uveK6aCdTb/o19sUgpLFcz3SRzqG5/cIATFvcLxP+ic7DyTEqT4Cogvdu52eFKVrEqXNTU/9NGhkbjldb/055E3DdpbwzjTODS8Aj083PEhmEhDa8I14AjwBHgCHAETI4AdwCYHGK+AUeAI8ARkI8Akf2tPjgFUWmntE5q79MLr/X5AJ+ffB/EEaBNnukyHaPb/Z/8TQ0ceTipAPMOxzcKMjQyoh9r6YY5PfxYOzXKUqDWcF9FZRrE0m4gRHqnUxu9Wd19Gcng7Mh4VT3s1aZxpxaVs2h8sgonjpr6fwEMap1H3RK4NDwCakpHGl5rrgFHgCPAEeAIqEGAOwDUoMbncAQ4AhwBEyFwPikSG4/M0Rr9d7B2xpuD1qK1Z1cci92FbccXorK68i5NRrV5Ds91m20iDbUv+/31rAaPtJPBPyncGy918KzVDJGcABvPp+GLqxmNLhOAHBbU135xvwAEOFrDEGNcTSSebpPwobaO5MhRKsQev21UGEKclLPHn0svwtT9sfXuOLK3NGcZCM1NzMwAtZyKz7X1wOwevs0NEn4ejgBHgCPAEdCCAHcA8MeCI8AR4Ag0EgSqUY2Nh+fgVMJerRr1DByBNwasgBnMkJIfg6V7X0F+afZdYzv59sOsIRvq9VRkRH5zLRNEKFdRVf/M7l52lnivbwD6+zlqPTdptONmNladSVEVXTcFmKQzRf1HhbjUcljMPRSPPXF5ira0sTDHioGBrFWhGqEMiTVnUxRnSQzwd8S6oepqxxuCQ4IIC8M97XAwMV8NTI12jrO1BQIcrXA1q0SVjtO7+eD/2nuqmssncQQ4AhwBjkDTQoA7AJrWfXFtOQIcgWaMQHzODXy0f5JWo97CzALjer+HAaFjGAIFZblYFjEB1C1AKg3hABB0IELApSeT661FGkXQhwQ6453efiDjTp9czizGu0cTQdwFDSWUqfBka3e8Hu4NSv2XChn/C44kKHKkdPSww6bhoVrXk3NOIuWbsDdGEZcDpf+/19cfY8Jc5WyhdczNnFKWBUCZD/UhI4KcQVkL39/Iqo/tQM+ni7UlcssqFDtX5CrYxdMeH/QPwDfXsvD1tUy50zTj7CzNsXJQEIgHgAtHgCPAEeAINH8EuAOg+d8xPyFHgCPQRBDYfe0rfHt+Daqr705P9rD3xdzhW+HlEMBOU1iWi+X7JiI+53qjcgCQMmRcv388CRcyikxm9NA+uiLo+q67sLwKn19Jx3fXs+o1/ZwM/5FBzpjVw7dOZwXpN3lfLMNPjpCROaObL55v5yFnuM4xmy6kYdvldNl3ppZzQKpAfXFICFkS317PYsSHphbh+Rwe5IzVZ1KY08GYyTHkPJoY7o1n27qDnDG7YnKx8GgiKhXWARjqPDI1jnx9jgBHgCPAETAuAtwBYFw8+WocAY4AR0AVAtT6b+X+N3At/YzW+Z39BmD64HUs/b+xOwBIP0rv3hObi7XnUhVFleWAR+nOL7b3wNg2Hqoj3rRPdmkFtl/OwM7bOSbNWCBD8Jk2HniytRtIdzmixCgmDgFicNeWTSBnL2FMblkl3oiIxVUZXQjImF7SPwBk3BpD6iNzRDB05xyKN6kDwNfBCq909MJjLV2ZYS58H76JysSGC2kGl6DociRllVRgwl8xiFaQ3ULPzLIBQaBSDi4cAY4AR4AjcG8gwB0A98Y981NyBDgCjRwBiuSv2DeRpfZrk0c7TsRjnSZqPqorA6CL/yBMH/RxozgxOQLImP331QycTS9SlNYuPoCluRnaudlifEcvDApw1BhWxjgkRUwjEwsYh8H5jCKUVRrGYUAReSpHIKPqhXYeaOlqW6vGX67OcoziDu52WDMkmGVDGEOoFOCtyHhEZeuuJScDdHo3XzzTxl3VuXTpSXsvO5XMjHMlkXIysfXdmDhLgrIrjJ0BQJj08nHAq528GKljjdl/tyQUlDGeDOIgUMKVQfp72VnhqdbudTqS6FxvH06Q5dAiZ9T8Xn64L8TFGI8OX4MjwBHgCHAEmggC3AHQRC6Kq8kR4Ag0bwT+iPoS351fq/WQ1ha2mDJgJcL9+styADREFwA5t0OGNtXgH0oqwPn0IlYqUFxRjYLy2p0MiKXd1tIcwU7W6OBhx9LmydAlI8vUQoYktcM7lVqIEymFuJ1bgrTiCpRUVN3FHE9GmaOVBWwszBDqbIMuXvageuxu3vagMxhDyGD89EIajiQVgCL0JLR2mIsNnmzlhjEt7kSZjbEfrUH3RF0diBgwpaicGePkgHG3tURf3xojN9BROeu/XP3Sisrx6+0cRMTnIamwnD0fgkNAwJyM104edmjrbstq32lOXUIOmU0jQtDa1ZaVVxjiAKDnkO6dns+ePg4Y6O8Iyi4Qov1yzplXVonfY3LxV1wubueWMoNd1xn7+jmyPQh/OUKZLf+6koGI+HzGrSA4Ggg7wq2Fiw0eCnPFQ6Gu9fKdkqMzH8MR4AhwBDgC9YcAdwDUH9Z8J44AR4AjoBUBYv9fe3AaLiQf1vq5q50X5o/4TFP/T4NySzKxLOJVpOTH3jVHmi3AYW/8CFSWleHCN9/g4jffwKNtWwxbuBD2HobV9DfKU1dXI/H0aRxeuRLlxcUY+u67COjZU7WqcrsXEPnfikFBzNCeuDcG1+vIcNClDG+Vp/qa+ESOAEeAI8ARaEQIcAdAI7oMrgpHgCNwbyKQVZSKpRHjkVmYrBWAFh6dMGfoJthY2ms+TytIwJK945BXUpv128zMHON7LcTAsEcaDEyK7M88GI/XO3tjVLBxasSlh6FI/YbzqcgprcQ7vf0b7KzG2LiqshKnNm/Gpf/+V7Nc/+nT0e7RR42xfKNaI+HECUQsXIiK0pouDMH9+2PowoWwtLFRrCeRJU6KiGFZJXWJuEUiZVGodQC828cfj7d0U6wnn8AR4AhwBDgCHIHGhAB3ADSm2+C6cAQ4AvckAqcT9mHT0bdBRIDapFfQKLzRf3mtj66mncS6yJkoqSis9e82lnasXIBaATaUbL+cjujcUvT3d8KDoaapLz6XXgRic3eyMseCJu4ASDl/HrvnzoVPeDhaDB+OyBUr0O6RR9B/xoyGukKT7FuSm4s98+YhPzmZne3U1q0ws7DAg2vXws5NuWEdmZiPOYcSUFp5d9cM8QHCnG2wdWQoS6HnDgCTXC1flCPAEeAIcASaEALcAdCELouryhHgCJgGAYqm/3ZlGy6lHGWp9dSGz8LcEt6OgRjc4nEMbfkEbC0dTLM5gK/PrsSe61/rXP+ZLtMxut3/1fr8WOwubDu+EJXVtevntZULmExxHQvPPZTAPnm1kyerudYnVKe8/FQyyxiQM57W+/JqBiMXHB3qwv5+uYMnqwmXSlV1JQ7H7MS+mz8gKS8apRU1rfUcrF3QxqsbxrQfD8qwaCih6P+R1atx448/MHzRIlja2uLPOXPQffx4dH3xxYZSyyT7xkZGImLRIrQePRrdx43DrlmzYOfqipFLl8LaQdn3izJA5kTGY298nl5diZF/chdvNi6zpAKv7olGbL52Z5uuxYiTYuWgIPT3a5ps+Vm5FVj3RSp+35+L0EAbLJ0ViFYhyrMu9ILNB3AEOAIcAY5Ao0eAOwAa/RVxBTkCHAFTIUC19zsufoo/rn2J8krdBoGngz+mD1qLAJdWRldFX/s/S3NrTOr3IXoEDqu198+XNuOXy5vv0kdbuYDRlRYtSK3H3jmSiNj8UpaK/9nlDFzPKQHVXLvYWODXWzl4tp0HjiXnI62oghGnkfE1MdwLX1/LRHZJJSOVO5NWiBBnGw05oLedFVxtLTDAzxGbLqbj4RYuuJ5dQ5ZGBHQ0vrSympGvUYr3R4MC7yJhS8mPwfpDs5GUd1snBFQycX+b5/F01+maFoumxEu6dm5cHHbNnAkLa2s8sGYNkqg+ftUqjPrwQwT27l2fqph0L+I4OPDBB4iJjGSODrewMHbukIED0W/aNFz/80+c2LABFjY2GLlkCbza3/zZOQAAIABJREFUtatTH3qGyJAng74uoTZ364eGoKtXTfkMkSqO261/nnRNu78dAP2aoAOgsKgKC1Yn4ODJfM2xOrW2w7qFIXB1lteW0qQPh4LFq6uBi9eK8OXPmSguqcLrz3uDzsKFI8AR4AhwBOQjwB0A8rHiIzkCHIFmhAAZ/9+eXYU9N75lEX990sqjM2YN3WD0TID0wkQs3TseOcXpWlVwtHbBnGGbEeTaptbnayPfxPmkyLvmUO3/K70X6TuO0T7/6WY2M/7j88vgaWcJ6qCXWliOx1q6YdPFNLR0sYWHrQX2J+TDw84STlYWsLU0QzcvByQVlrGe6FbmZqiorkZ0bhmIqZwY3clgc7axwMWMYrZuKxcb7LiVw1joqSMAtRSk8oKkonLczCnFe31q8wAk5t7EqoNTkV2UqveslO1BmPULeVDvWGMPuPHnn4hctozVwg+YNQv7P/gAZQUFuH/FCti6uhp7uwZbLy8hgUX8q8rLMXr1asQfPYqz//oX7lu2TOMMyI6OZvr1nToVHZ54ok5d5ZL/UVbIphGhmq4Mah0A1EVg+6hQ1u2hqck3OzPx0dYUmJubwcnBHLn5lbC2NsPGRaHo3vEOr0hjPxcZ/9/9Lwsrt6eg6u+WCSH+1vj0/VD4elk1dvW5fhwBjgBHoNEgwB0AjeYquCIcAY5AfSJwI+McPo6cjsIy/SnEpJeuSLyhOl9MPoJPDs9GWaX2vuseDn6YP/wzuNv7aLYqKMvFsogJICNXKi/2mIfhrZ42VC3Z86mV2cbzqbC2MEdVdTUj5QtyskZ6cQUCHa2YUe9ma4G2braoqAJ6+Njj22tZIAI3ajdHLcooU4Ai+562lniqjTv2x+eDIq3fXs8E1W9fzSqBg7U5/OytWIlAZFI+Bvs74X8xOaDI7IOhrpoUb1KcnDvEqXAibrfsc7T16o7ZQzeye643qa7G4dWrcW3nToSPHQsHLy+c2LQJQ+bPR9jQofWmRn1sFH/sGPa8/TY827VDj1deYU6PgF69mNMDZmY48/nnuPTdd8wZMGTBAriGhOhUq6iiCpP2xuCSHvI/WmB6Nx/8X3tPzVrE/j8xIga5pbVLZ/Rh4GVnic9GhSHAhO0P9emg5vPs3ApM/mcsom6VYHg/Z0x5wRtTF8chMaUMGxaFoF+3plPSEHkyH3M/SkBJaW2H7Yq5QRjZ3zRko2ow53M4AhwBjkBjR4A7ABr7DXH9OAIcAZMgoCuFvq7NxvV6l3ECGFP+iPoS351fq3PJELd2mDtsC+ys7ryo38y8gDUHpqKo/E5KLy1gb+WEGUPWg7IVGrMQgd9nl9MR7GSD2T18ja6qvq4K2jakDIu5wzYzboD6krLCQvw1fz5SLlyAV/v2yImNRZcXXkCnp56CuaW8nu/1pauh+5z7979x5rPP4OTvD1RXwyUoCIPffltVlgM9P1P3xzInUl1CjqXNw0PRxu0OD8XR5ALMjoxnmSdKhNbYPCIULtZNK2X+yJkCTFscxyLm/3wzAP27O2LCghjEJJQ2KQdATl4lpr0fi0s3ijG4lxNefdoLsz6MQ3pWBd6a4ItnxzTDlplKHlA+liPAEeAIKECAOwAUgMWHcgQ4As0HAV0p9PXtANh+YhEORf+qc1ti8581ZEOtzw/c/glfnFp6V+lCQxixap4IKhs4nlKAAf5OeKSF8dPcdXVIqEtXU2FHJH9CdLv944+jzxtvoLyoCPv++U9QSzxdQiUBXV96Cfvff7+GH2D1atBap7dtw62//kLYsGEYOHs2iFmf2uqRM4HG2Ht6Iuq333Bs3Tr0nTKFtRIsyszEvvffR158PEu/J+K9k5s3s3XaPPAA+r75JiqKi3Hi009xc/duBA8YgMHz5jFCQpLchAQcX78eSWfOwNzCAp2fe479IScFZS8c/+QTtHnoIZa6n3b5Mo5+/DEonX/gW2+hJCeH7VVdpd3gJvZ/agNIGGVeu4bRq1bBu2PHOh+rladTGH+EPunubY+Nw0NhTXUlf4taB4C0lEDf3o3hc0qZX74lGd//ngUXJwtsWhwKTzfLJukA+HlPNt7/JImVLqxfGIIWQTaac3AHQGN42rgOHAGOQFNCgDsAmtJtcV05AhwBoyGgz/CWbmRtYcva64X79TeaDsRIv2L/JNzOvKRzzVFtnsNz3WbX+nzjkbk4Gb/nrjn1Xf+vFggy3n68kY31w0Lg72D82t34nOtYsW8iqFRCrnT07cscLWa4YyzKnVvXuKxbt/AH1b5XVuK+5cvh3aEDSvPzWTu8tCtXtE4lw7rPlCkozctjUXMqB+jx6quMQT/rZk3ZB6XSE0/ArT17cGz9evh27szY9EmErAIiEgzq2xcxBw6wuTSHnAYHly3TrBPYpw9zShz88EOkR0Wx+S7BwZrWfJS6T+R95GAQxMzcnJEUkqEu7DVo3jzYOjszx0ZFaSkbSnX8xO5P0X9dEjp4MFqOHMn0s3Z0xAOrVsG9lW6yTSVt/KTp/6TDr7dz8P7xRPxdQi77iqkkZcMw3WUJsheqx4G5BZWYsigWl28UM8b/zYtDkV9YhYnvxqCiohprFgSDDOtf9+bAwd4cM8b54uHhrlSR0aiESAxnfhiHkxcK0bG1HT5ZFILcvEp2DsoA2LgoBL27KOsiofSAFZXV+PyHDHz+YwabOu4fnhj3pCcsLRoZWEoPxsdzBDgC9yQC3AFwT147PzRHgCOgL/VeipC/cxjmDtsKZ1t3o4EnJ1Vd2gKQ2hQui3gVKfmxtfSwMLPAq33eR9+QB4ymX1NdSBdGus5DnQDGdpmB+9o+b9Qjk9F/YuNGXPnpJ9h7eLAIPRnXggjOAfrfFPl2b9lS81lFSQkzihOOH0e3l19G5o0bjDjPzMKCEemRU2DAW2/h8EcfIXr/fmZsUwQ+49o1/DF7NovUszVbtGAR+au//IJW990HSzs7RP3yi2Yfbf8mOBOqKiqYo4IcA23HjEG3l17C8Y0bEb1vH9vLt0sX5tyorq5G32nTcHrLFhSkpWnW7j99OstAEJ9FG8GfUB5A9f+EUV3kh3Ij+NrS/0mxHbeysfh4kuJ7fq6th0nKVRQromDCrbhSTHo3Bpk5FSxtftlbgbhyswRvLIpB6xBbDOjhiC3f3iEfpfaAW5eEwsO1cZWfXLpejNcXxqCwuApPP+iOua/5Yf/xPLy1PAF+3lbYsjiU/W1K2XesZj+BfJC6J2x6PxRtwvS3OTWlXnxtjgBHgCOgBgHuAFCDGp/DEeAINHkEqEXcyv1vILMoRe9ZTMUSr6uWX1CIDNPxvRaCIvuCEPP/xiNzUFZZE2UVRBtZoN6DNeMB351bgz+vf9WgHR4EA5/S9EkorZ8I7qzsa5jXE0+exJ9z5sDWxeUuB0BxdjZ+nz4dxJ7fatQo1j6P5pITgNLuySBv/9hj+N/UqSgvLgZF4Fvffz8ufPMNTm3ZoskQsLCy0jgSQgcNQvL58yDDnNL5aR3KAEi9eJER8+XExLDyAVp7wMyZSDh5khH3Ofr4sBaFNk5OLMKffO4c7v/oI1SWljL9nfz84NaiBfKTktBr0iQcWrGCZTnQGHImCGehlodSB0BleTkOLl3KnBjk1Bg8fz5IZ10iN/1fV8r+5otp2HxRe8eNur4O2rIJGvvXJ/JUPt5cHMfUfHK0O+a/7gehIwAZ0lQZ8e3/sjTHEKLrLo6Ni+dg2/fp2PhVjWOJeAzuH+iChR8nYvehXDw2yg0LXveDhYkj8f/dlYUPNyVrsPLxtGIZFcH+9Uga2tgfOK4fR4Aj0GQQ4A6AJnNVXFGOAEfA2AhcSjnK2OLr6gRgY2mHZ7vNYuR/xk4PPxa7C9uOL0RltXZGctqbyg6IB0CQr8+uxJ7rX98FRc/AEXhjwAqj62hszOtrvfLKMna3Z5MO1OkEaOPVDa/3WwZXOy+jqkZ1/geWLEF2TAw6PP44q92n1Hgi+Os5cSLMzc1x8bvvcPaLL2pq/CWp7+Q82DVzJouek0EcMmgQi7KTcU3GslioZICi/c7+/tg9bx5oLkX2B86Zw8oIyEmQl5jIIuu+4eHoP2sWS/mn7ALaO6hPH/SfOZPpm3jqFHMQUOT+yo8/4tgnn7BU/9ajR+PSf//LHBId//EP9HztNZZVQPX/lOZP2QL9pk9n7P2UgUBODXIakPOgKCsLexcsYJkEVG7Q8amnNOqTo+DPt95imQudn32WratLlKT/Twz3wsRw77uWkutAqIWvGbCwT4BJ+CqM+tBJFvvq10ys2l7j4KQ6+X/c5475qxOw/3g+PpobiCA/Gyz8OIF1CKCa+nfe8EfXDo2rLWBZeTXeXZOAPYfz4GBnzlr+5RVUYvayeNbSkDoZtAoxfRQ+I7sCi9Yl4ti5Qni4WmD2K74YOcCl0ZVLmPJ54mtzBDgCzQcB7gBoPnfJT8IR4AioQCCtIAG/XdkGcgZQ6nh1dRUo8u5i64HeQaMwut3/wc3ubkNCxVZ3TdFXhuBo7YI5wzaDCOpICstysXzfRFCNu1go/X9c7/cwIHSMMdRqNmtUVVficMxO7Lv5A5LyokGcCyQ2lvYIdGmJh9qPQxf/QTA3M27Ek4zhk5s24cqOHcxob//IIzi5ZQsufvstHLy9MXrlShZ1p9R8Mt7JWTB80SKEDhmiwf76rl04vHIlI8+jjAHiD/Dp1AnimnwyvCn9nhwE5ACgz8jRQCIY2innz+OPt95iZQNUu0/7+ISHM+cCEfWRA+C+ZctYacIuyjhISmKRe//u3XF41SqWJUBCelIGA3Up8GjVChS537doEeKOHmWfe7RuzTgJ4o8fr2nx17Mnhr//PmP8P7pmDRJOn0ZJdrbGMUElCiRU2kAOCnKOCI4HXQ+gXPZ/ag25clAQayUplf9n7zqgq6q27QoJ6YUUSC8gFqwUQYp09VtQfPaugCDSpPfepPcqCmJF7IqiIiAiRVCQJtLTCyGB9J78MXc4N+eee9pNQs1aY/zx3s/dZ5e5z2G8Nddac03cnSB0AOwxvfnsmedyj52+PIm++Kk8wo/I+R03uYm6eXfXckc6qO6lTZuvjvPC8e45+gzFJBZSZIgzTRkcRtOWJtKJmALhhD/7iB874dUBNM/BCDACNQoBJgBq1HXzYRkBRuBqQuCjfTNo84n1mlvydvWnMZ3XUD3PMDEGJMWSHUOpoDjP6hlO/7+abpXoxE8/0R+zZ4sUfTjGcKLhrEP1Hw43WuDB+a7t5kbeYWEi+g3huw5jx4oofeyOHSKyDqcYBIBUk485YHC+QRrkpKbSzxc7Abh4l/dBx5zZKSnU+OWXKbx1a9o2ZQplJSUJosAnLIz+b+5cQRigvAAp+ZLjjk4BqOdHOUHHCRNECv/OuXNFZB8eVtPu3UVpgIODA4FU2Pf++3T+9GkL8Pgda6L8AGUIICtaDxpEB9etE0KFwU2aUNL+/eTk4iLKFUKbNxclB9tnzRL7gIFAwN+1zGz6vl7Lvr5bYwg6AvaYv6sTrXmgPoV5Xjvp3nn5pTRiVhz98Xf5WREpP3Y6nxZ9kEKv/i+ABrwaeE04zsfO5Asdg4ysEvLzcSLwRmkXSqjH0wHU89m6LMJnz4vMYxkBRoARuIgAEwD8KjACjAAjcIUQmLutr3DqtUzZmu79vVMJLQCVdq2o/18hmC/7smhpB6cWyv2bx40Tzr7SJKV/z7p1RYs+STlfGof2eIjYwzHXSo3PS08XkfwLMeWCkGgNiOcgOigZHG6k4V+IjbXU2BdmZ1sIgEZdu1Krt96i8zEx9NPgwaJeXzIQBgGNGgkHXs1Q9w8SAKSGVO9/5PPPhVCg3EAc3PHcc1ZdDKTfQSjAnL28dDsAFJaWUZ8t0bTvbHkWh56hteTElqE2Q3KLS6n35mg6nGZNoBnN17COC63qXJ8gLCjZngM5NGlJAqWcq1ChLywso683nafVX6TS+YwSeuV//vTmC/Us9ekQ4/vsh3T69tfzQr3e091RRLDhzLq61BJTQ/F+/ppkoczfuqmnEO7Db4iAL/kwhbb9mSUE7+aNjqAbIlysto62f4eO5dKyT87SvsO5BOV6GFLnpw4Oo5XrzlJCchEtnxxJtzZ0I2gEjJmbIMYsnhBBd91Skf6vnAtjHu7gI4gDOOKSQZjvo2/TaMOWC5SQUij22vZuT+rzUqCI2MvtZEyBpeRgVO9gevohP9GN4fc9WaLG/3RcAd3fxptGvRFMc1cn0/dbzGVqPNTOhyYMCCXn2g5IOBEYrP36HO3an6NaJgByZMzFUgi9u69Vy4G6PxUg7vBEdD4NnBZL59KLafLAUHqwnY/lUWnNFZ+m0j9Hcym/oJTCg53ptScD6JH2dUTrQgtelbxfrAECZ82XqbT9r2zLGujc0L6F1zVB5hh9Z/w7I8AIXD4EmAC4fFjzSowAI8AIWBDIK8qmmVt7Ucz58tZrahbpewuN6PgOudX2pMz8dJq5tadIZZebs6ML9Wk9S6Sys11lCJSViWyAPStWiFp8GJx6qP1DLC+kSRPxt9idO2nP8uWiTh8Oe/1OnYTy/5H160W9PyLjcLbVTCoJwO8dxo0T7fo2jx0rsgCQxo92ghAb/Pu990RkP6xFC9GSEKUCx3/4gTpPnSoyDBDpP/Dxx3Tgo49EB4GbHn6Y7nzxRSH8BwIAUX3sD8QFWhnCofe94Qb6dcwYQTAge8HJ1VVkJfw2ZYoocfAODRV6B5H33isyByASiLIHCBAisyHgppvoxoceElkD0A5AyQC6JahZTFYhvb7pDKXlF+tesqODA01uFUoPRVU4aNID9mgIyBdpWs+dlnWKImeo5l100qW2dD5ejrRiShTV9XOi8QsSaOe+iuwCuar+8TPlDmRyapHN/uFk9n2pPCIvV5vv0rEOTegfQjv3ZwtHPTu3QisENf3Pd6nACsTBnPfKnWZJqV5aCIr1/7vfl9Z+nUb3tfamyW+FUlFxmaW1HsYhQ6BVk/KSCRAHi9am0Cffp9vMJRfdg0M/fGYcRSdYC5JiDuCxcFwk3dKgvD6/pKSMpi1PEm0HYbNGhFOHe7xs1sFeZw4Lp7dXJlF0vO28apcv7QlnWvB+Cn3x03mrfYMAySsoo5e7+lO/l+tRdEKhpTuC0b8Y9zbzpOlDwmjemhTL3uXYA6tVn6XSe5+fs8EKc7/wqD8N7BZoyVSozP3C+YcI4Zx3ky2kjrRvEC6Lx0dQs9svbRtEI5z4d0aAEbi2EGAC4Nq6L94tI8AIXCcImGlVB/E/9KaHoZZ9zZ5JNoKB9f1uo+EdV5CrE/8PwOvk1eBjqCCwMTqDxu9KoBJ4Qzrm6+JE790fRVHe1tFxPJKQXUjdN52h1Dx9EkE5vTKjAM587/HRdCGzRPSlnzk8nGa9k0S/782yehQO9eyR4ZSVXUL9J8cQHGYYIuguLg4iewDOesNIF6EoX8fbiWa+k0Trf6yo278xypXemhIjMgbkhpr+RzvVEX+C84+ItrQ+ItcQ9Us5V0RZOSWE/9+xFolMBMlZlLcIlLe0A7zIUgCZgL3h2Xr+TuKsiGxLpIZjLQcaMDmGDp8oz6ZwcnQgkCHIcpCs+Z0eNG9UBHm416K088VCfwBRfijoIwth9/4cyzrSM/ht2aRI2ro7S2QVQANAIj6QMRHgW5F94OriQJ1be9NTD/mJLIcFa0BapFnWh3MMoUAJO2QXTBkURrVqES3/+KxYQzKUyKSkFYszSoazD+8ZJLISsHfp/uRkCTI1Ji9JtDj/wKCgsMwyD+aA4GLHlt4iO6Ey9wvRxpFz4ggZJpgvMMCJCgrKKD2jHOvnuvjR8J7B/O8GI8AIMAKmEWACwDRUPJARYAQYgepBAAr1p9IO0rKdIyiroCLlWjl78/D7qU/rmVRGZbRsx3D6K36z1ZBL1b++ek7JszAC1YeAWfE+rfZ/2El8diF1+8U4i0C5a2VHAUTZJywsT51He73IUGehtu/v60ReHo6WyDUcs2GvB4soN1LSYe2ae9G0wWHkUIto2Iw42rU/2+JUOzk5UL+JMXTkRJ5waKcNCaN3P0sVTjbSyOEAwvDfl02Moqa3uQunEq39EB2GwelFxDqkXm0LSSGd54F7fUT0H8//ujNTRO9hEgHh6+Mkovl9JsSITAU4m5LQ3gdfn6OFa1NEWv+q6fXpj7+yhOMLAykwb3Q4JZ0tor4Ty8tRlPv8+3Au9Z0YTVD1x75ffCxAkBb4/0FOIHoPU7YilAsZIqV+wCuBqi8VSJNZqypIi74v1aMXH/Wnz39Kt3RCUHteSt9H5gDS92EgM9rf40U9nqpLNzdwFffx5vhoQrmDfx0nkfGB8ovzGcXUd1KM6KIAw5ooaxg7L96ivYC/S8RDXkEp9Z0QQ/+eNH+/8jXk93E8ukIbQWrxWH1fG8/ECDAC1zsCTABc7zfM52MErlIEoND+V9xm+unYh1YK7R7O3vRc48GEunYjQzr8lpPr6e/4LRYFfyi8N6p3Nz1z10AK9o7SnSIpM5rWH1hAx1L3EVLyYW61PahpaEd6vslQwl6qw3DWE+cO0JYTn4m1MgvOm+pPf/9NL9ALTYZS3IUTNPu33jZkgb97EI3otIrqetjWO2Pf6HDw9eHldCR5N2UXZog1HWs50S317qZe90wlb1c/3eOBeAC23xxeSWezYwnEBUgHrNu9+QRqFGgt2Ibx3xxeQT/99yEVlpT/j2Ks517bS/xnsFcUebrUoQZ+txGECyN9G5mCN+b8UYHBmfQjlJBxijIL0qm0rJRQItGn1Uyq62l7fmAOgUW0TEzPS6GS0mKx92CvSHryzn7ijqtiePe2n/6Gjp7dK3CW3h+s4V7bk+p5hlPrqEeoVeTD1fIe4fzfHllJx1P3W+6ytqMz3RPxIL3SbDThv+tZfnEO7TizQWSSxGecEHeJOwnyiqTHb+9NzcI6VamFJPA+nX6Etp36io6n7qOM/HRL1wWpq8atgS3ovhufoyi/W+1aK7uohHr9Gk3/nS9/p/TsmZv8aOTd6tFQiP8N3R5HecUVUV6j+dRKCiCk9/6X5Q79k//nSzv2ZYsUd6S8/304x+Jw9nmxHnW9z5deHHxKRLLhnL87PUrU38sdO6SZI4sAkWpEmhG5h1ON2u61X50TpMGrTwTQkLdjRSQ+NMiZ3pkSJbQA4KjDOYVGgBSxfuZhP5JnKWCfICaWTIikO252E/t+d32qqLuHSaUGyBAAmTB7VTmZIEXwa9d2sLTiA4mA+n205pMEBsf3CyGk4SvXxBz1/GuL2nyQAyUo+CcS9fPZOSW0c3+OIBhKy8osBIZ8LxgrJwCUZQ/S3Z1NK6IBU2LF+jAp7b60lCz7xt/lWRP4/+HQL3w/hb76pbxkAPg92Nab+r0caNUhQU6WgLxYMDZC6Deg3APr4tlbbnClpRMibbI4sA7uPRBZFFklQswQBtKowz3ehvcrX0OeUbH3UI7IKgEppIWL0bvNvzMCjEDNRYAJgJp793xyRuCKIWDUo12e+q62STjuH/w9XTjTcGrVzNc9kIa0W0yhPg1Vf0/OiqY5v/WhtNzy/7GrtJaRD9EbLadVCSM4XZuOr6Ofj31IOYXlNeD2GFoQPnvXQPry0FLa8O97No+2b/AEvdZ8rOqUEBdcsWuU6rpwyLo3H29Isnx+YCFtPPahKsbQHBjYdqHV2rtifqT39kwUzvblMuyjX5vZ5FTL2gH+7J/59PPxj1X37uHsQ4PbLaYG/rfbtU2JEPny4FJKyY41ReLAMb877D56vskQ8nLxtWs9aTBIrnX/zBNOu9KUnSKUv+Md3PDvGtp84jPCf1czEAHPNx5KnW98xu792fuO491r6H8n9bxniipxo7aB4+fz6Y0t0ZRRUFEDr3oOnfp/jDdbRiCfG8J/KztFEToLwODoT1qcSBu2lgvUIWUdDjuiv92fqktvr6hovafcI5zhT+c3oMycUpq6NFGQBXAO54wMF4J/h49XRJoRYc4vKKOcvBJaMTlKRMqlKLRUWoB2fvJsBMkJRSRfnuKPfSAbYUj3IFEGoDzDkB5B9OJj/jZ/l0fMkamASPgT/+dLcKyl1nzIVEBLwdtvchP16co0fLV7Qr36oeO51OIOD0F8fPxdmoWMkPYiPScnAECovP5MXZsp5Q46MhSkFocgWaTUffk+MQHS5+WaDVGhLgQi465G7jaCenKy5IkHfGlMnxAxBvtG5gdMTlz8dzpftWxDvvH6YS7iTo3uV74G7nBw9yBCSQBKCVBWgTtfNC7SqjTC7o+YH2AEGIEahwATADXuyvnAjMCVR0DPOcPutAgAOGAbj66lb46sUHWGlCeTUujVTqylqC+NVSrw24Ma9vnr8U/p2yPvVMrxl9bq1nwcNQ5pryr+h0yFQe0W040BjW22dj7vLM3a2ptAcmgZiAUQDFoGccI52/pQdoG6ErfyjopLCwWhAlLmclodt7o0uvNqqywIrYwJ+b6AbbsG/zO91dTsBFr15zg6mXbQlOOvnBhZE71bzxDOrz32b8oeWrJjCOUVqTvvegRAfMZJWr5zJCVmVrTr01q7Mq0k/4r7lT7eP5su5KXacyQxFtknvVu+bZNFojaRWcdd6awr5/r61Hma8md52rpZi/Rypnfvr09oBQhTttfD3+ROJ0TupNR45RqoD3dzrWURAkTJwJg3Qywq7qhJR5RfblLLPhAOUtmBvOZ7xsoKzYDnHvGj4b3Ksx9Qi99zTLQoR5CnrUtnGDQtlvYcLH+nFo6LoLZ3e4mzDZ8VRzsutg7Uiiwj0g7HGtFsL09HWjU1im6qX06QICI9YVEC/bw9w3IMRMtdnB2s9AFQhrB4fKToPIBsgk07MkUEftnESGpxV7meCbImcIaYiyKDWqnu0F9Y90O5boLcQZcTKlLpAjQEkPYPkcEvNpY/gxII7AVkjpqNmZdAG7eV/zsoJyjk5AQyQUAMSAZyZ+DUWJFlAMPZoLWQLtNIwN+N7nfA9MuGAAAgAElEQVTqskT66ufyMjFoR4A0kDQRQKRAJDIk0FlkIaB0gY0RYAQYATMIMAFgBiUewwgwAtWGQGpOAs3c0lMz8o6FpMi3fFFEP9fsnUy7Y38y7YBpOfHpuSk0fUt3SstJ0jzXzXWb0tAOy2wiy0ZAwBlauXuMbnaC0RzS73BSHWvVVhX/Qzr1oHaLVPf3y7GPad2B+Zo4IVreu9Xb1CxMOw3+k/1zRPq8lknlCdLvZjA1e257xrk4uVG/NnMEaSQZShaQLq9lZs4vf/ZA4nbh/Fcmi0M+D0pKgLt8r3pn1dJ+kD8j7xRRlT2r4ai1N6T7Iyvl52MfVSnbA6QIvrEgL/1SnRl/JdH64+XOmp6pteuTj5/zdzJ9cqxCJM5oPvzeMsiTlnaKJMm1UiMAJCcOUWGIyCFiDAV9OGvhwUjTL6aCwgpH8KYoF5Ey/0jHOqLWH4b0fzjlqA+XDEr6EAdEOcCsVUm0bkM5BpJjDke2x6gzltr1ga8F0iv/CxBj4JwPmBJDh47lCXE+1K3ffNFJR/34a8POUP7FPUmidnAsXxpymmITyzNNUEowolewTUQcbfZ6jY0WYndwOjE3UuNhmAOO774juValCnJnGeM6tfKm6YPDRARcitLLxQiVwoZ4Rp5+L2EEDF4ffYb2/1tev//Wq4GiXAImL2eQZ02AGMAzuB+YXg390VP51GvMGYsjL8d+6NuxtPXPciHBTi29afrQMFHuAJNnJUiZC8iikGskmLlfYIl2jZIhY6RVEw+hNdDiLk8qLiqjBWuTKT6pUGRTgGBiYwQYAUbACAEmAIwQ4t8ZAUagWhFAH/u1f023yzk1KhnQ2qBWdHR3zEZ698/xNor68nn0sge01kN0eMXOkbrkhlkw4aT2bDmFtp36khAFlhtStnu0mCjqy5VmJhLv4+pPIzu9K+q/1aygOJdm/dabTqcd1tzuy81GUqeGFSnjIHamb+5eqWiwWUzUxikdVzN7hybBoPaLTUXjt5/5lj7eN4sKiu3rHa91JqPSFPlzyVkxNGPL60LfQsvU3tN/En+nd3aP0cwa0JrLTFYEvkXg8fuZb0wTcXr327Z+V+rWYrymJkBhaRn12RJN+86WO3i6c4V60cL2EZpDRvwRR5ti7SvFUWoKKAkAZWq5cnG5+j1+g+OGVHypN3xmdgl9vek8vbf+nFWbP4yVnGSwD1KUHH9HLTvIg/VQ6383iS6W1tND7Xxo0sBQKi0h4RRKhAGekRxXlCuMmhNvIQ3wm9SS76Nv0mjxhykiQg6DgzpvdIQQ5oMhur95d6ZIe5dHspH+PrZPCEErQN5BQN4yUEkASLoBIBsk3QNE4EF4+Po40sRFCUKl39m5Fjk5EuXmlYoo+uDugfRcF39CR0aJbFnz5TnLnh/rXIfG9g0RZRkgVCTlfokAiEsqFOKH+E/JQIzMHR0hhBMlg64ASByIC8o7A8CZ7/F0XfrljwyRkSGRCNBYWDg2ghrf6k4paUU0cEosHTuTL7QX0PEAug9KAsDM/QJrSTsBRA7uqvkd5RkS6PAw851k+vG3C6rkiNH3wr8zAoxAzUWACYCae/d8ckbgiiAA5fu9cZs011Y6p4iCrts/lzadWGe3w6GVAYA69T/OfKd7/q63vUGP3/6GaYz0au5NTyIbCMe2843PilKCwhLrfth6rf/MpL+j9n14hxUEwUQ1i7twnGZtfUOIzamZs6OriLrfEdza8rMZx7syOBg9g7r60Z3fs0SRjfaO+cymux9M2kErdo2025E22jNEGAe3W2Io3GeGqFISMZXds5msiKp8i1qYGJFRafnF9PqmMxSTZat/oJxTqdYv/90eIkF6Dk7m+HtCCW0AJYPDJ3fGlar1yj3BmV76UQqt/qJcNBAmtbMrKCq1tALE39FaD1kEqKWHSU4yHNCRsyva/Cnb28nXhM5AcXF5i7jaTg5UUkqW9PC6/k6UmlYs5pe0APAs5kOKviRQhyi25NhKbeecnRys2uRhbswjkQVIT0cXAzjOMJAHyCxoGFleGiAXTpRHvpVaBfI0d2QXDOwWSAf/yxMOt2Q4oxvaKCra9km/Y/6snFKbln5I/wdxgX3jzMqWf2iv51K7FoGUkVrsSfhIY5XtDuHgwxGH4bfAurVFbb40/qWu/iIrAXgjK6IPOiFc7OZg9n69PR3FnmBa99H9qQDq+1KgTbaG0b9F/DsjwAjUTASYAKiZ986nZgSuCAKIZCKiicimlilT76Hk/uk/cyqVaqyWxm/GUXV0cKTX75lMEAI0Y0dT9tKK3aMoM984TdnMfBgDJxvOESLrcsPeXmg6zCr6Lv/dKMMCY9FhARkEWmY0h1rdPea6EiKA0EAY0n6Jhcww4zQbESA4i5FIpNl7VBtndIfSM0ZElTKTISHjJM39vT+dz02xe3tmSgDwXnz494xKfYtaGzL61g6ey6X+v8VSVmHVBAAhINhz8xk6ecGaTNMDysvZkRZ3iKA7A6yJMrkzq5UmL58X6ewTFyfQ5p3a2QdwlHs8FUAL1qaI6LU8coy50HUA68oNzmCXjj507HS+iDbLDU4wosWffp9u5TxjDLQHnnvEn1atP2txRvF3zPd8Fz8KqedM89ckW4gIJUbYK7IYftx2QYgQKg0Ex7QhoUJXQDK5WKFczR7YDH47lvZe1COQxmOOsX2D6f42PnQiOp8GTou1aCcoMXikgw9BeA/j5IbuCe1aeIlOAqiRlwyCfyPeCKZVn50VTrmeoc4eTvykxQmiA4PcOrb0El0ekK2g/A3jOrf2pon9Q8nDvTwtX57tYPZ+n3rQVwhEaq2BeR/tVIeG9wy2rGP3x88PMAKMQI1DgAmAGnflfGBG4MohgCj5kh1DddOp5fX/lY1mSidUc3TNRIjtSRG31+mCY980rCMlZ0ZT9Pmjdl9GiHd9GtFxlWYLP6MMCyOHCxsymkPLgZa3DcwqME+GoKUf6uu1OjpogQQhxN6tZtCdwW0sQ4ycZgw0Ku/AOdBBYU/sL6bvx622p2hNCILJjBndY05hBs3c+gbhfdUyeYYLUvPn/d6P/jv7l5nlbcYoMymUA8wSIqjnf/qu/nRHUPmd7I7dSJ/un6ObRaGm+SGtb1YAUMtZl+aJzy6kbr+cIWQUmDWlAKD0HKLWaMEGWzAmwiKApzcv/M8df2XRR9+m0aHjeSJCjCj0HTe5iVp7OMuOjkRLPjxLn3yfRs8+4kcDXg20CLvBUYZT/t3mcoe76e3u9NoTAaIOPDWtiOavSaEtu8oJBvSwR9Q5LMhZRKfx24YtF8R6cBah7g8S4Ltfz9PyT85S2oUSuvUGV6EwDxV8GEiFNV+do137skVpAp5t3MidXn7cX7QHRLQbkewftl0Q5ARS6jGm7d2e1OelQCGMKDcI+kHg8ExcoQ05gDT98Qvj6b9T+SI74uEOPqIrQXhwxRzQSMA6EBdEdF7aT+/n69IdN7tTQkohQRBxz4HyzgrAr8fTASIrASJ6OCc0C7reV4d6Plu3XFCvsEzU16/fmE5HT+ZbSjCQYYCSATjfjRq6Cf2H3f9ki/lxTuwL+HZo6S1KEdCCcdlHKbT9r2xxr/gdGD/Svo6l1ANYoPtCZe4XaySeLaIPvj5Hv+7IFOcH/rc0cKXuT9cVJAfGsDECjAAjYBYBJgDMIsXjGAFGoMoI/PTfB/TZgQWa88jTkM0o2RttSE3p3kyEGLXxqJFHBF7P4HQt3zWC9idsM9qK6EGPXuuvNBsl2sHN3daXQIjYY5jjubsG0QM3v6j6mJkMCyNHz4yYn5EDbfZMEJP7K26zEJQ7mx1n9jExDoJ6rzQbTS0iHrA8Zya7A4ONOiBA9G/ZzuE2pRfKDUKLoW39x+ix23qRr1s9+mjfDELGihkDEdOtxQRqE9VFdbgZokp+D98cXkHf/fuu3SSKtLjeOw9CZM2eyQQ9BD1DS8beraaTq1N5jbJkPxxdTV8cXKL5qFJQUj7wg6PnaMF+44yGum5OtPr++hTqae14SnPtSsqmodvjKK9YvW2o2ubaGmgKmLlnHsMIMAKMACPACFxtCDABcLXdCO+HEbiOETCKLEup5QEeIfTJvtn064l1lUZDrU4dkxmp22PMbUEtaUj7pZrCZNKmoJKPloYlZfrpyUivRh94tJ1zuKgnXhkCwChqDBHC+dv6U25RhWq0EkAt1Xhp3N/xW0X0G2KCWqasO7f3kuBQHk/dR+/vnabbqlBtXjjdTUM7EvYAMkNuZkTztN4LaR6ce/7vA2yEF5V7wZ2+2HQ4QcROMnvvVI9IMUNUSfdw4tw/tHD7wCp1KdDremFm/jCfhjSswwrVzBSjzB89AsBsB4CbfF1pZeco8nF2VH0dK9MCcGCTQHqlUbmiPBsjwAgwAowAI3C9IMAEwPVyk3wORuAqRyCvKJtmbu1F6C+vZVJq+am0w5q9zxEFd3F0o4KSPN1op1qkG44nnLQjybt10dJLSZYePJeTKM6D/9QzpKkjUq3UE7DXWTSK/mMPW06uFzXaemZU/2+UQo/o7oC286hRveaVeuOSMqNFO0eQFfak/GPddg26ihaRiLar2aGknaLEpLDEuhZYPlZLv0AaA2d3/u/9dVPWcRdP39mfHrrlVatt2HunelF3ZMogY0bLpHu4MeAuWrJjGCFroSqm9168v3cqof5fy5wdXahXy2kiw0XNqkIA9N0aQ4jeG1mrYE9a2lG9qwWeRRYBsgnMmptTLZrTNpwwLxsjwAgwAowAI3A9IcAEwPV0m3wWRuAqRuBsdjxN29yNMnVamsEJefXu0ZoRWMmZbhzajmZt7U1n0o9onlitA4CZFHkzNfJY1EwmAeZ6tvEgQoRTafY6i1odDeTzGjnvGKuX/m4GH7MK+srzIt3/h6Pv0/f/riKUTpg1pPr/380v0/03PWeTWq6cw6jEBOONBADN3KtWFwYz+Mv3rKc1YfR+SPeAbwAt/5SdIkBS3BZ4D71y92h6Z/dYOnnugC7kWlkdZkpC9LpSYFG9e8E+uzcfL4QplZZRWEJvbI6m4+e1CR3pGaN0/be2xdL2BO3MGOXawR61RUlBoHtFaziz7yyPYwQYAUaAEWAErmYEmAC4mm+H98YIXEcIGEUBcVQ4IT6uAaoODVKue7WcKtK/zUTybw9qJdL45Yao87xt/QjZCFrm6exDwzuuJDjcWgZl/plbelJabrLuDTUJbU9vtppp0+7NzP7lE5tRjTdT/26U/m4m/V8vVVwTr+wEeudPYydU/jwi3F1v60mdb3zOsF2e9JxRiQnG6UW6zWCol4nxzeGV9O2Rlaa/WjnZBGIsq+A8HT37Fx1K2kFHUv7UVdvHPfS7dy4t/P0tkU2hNPm7Z0Qm6L0XZt4JPVLJSMxQ73uzR7n/hZv9aWizIFXs7SESpAnahHjSog6RFwt2TF8pD2QEGAFGgBFgBK56BJgAuOqviDfICFwfCPx++mtas3eK5mHg4L/Zagb9cvxjm/prOF333/gcPddkiKihN3IqsIhapPfH/96nzw8s0gU01Kchjey0iuCYaNkvxz6mdQfm66awe7rUoaHtlxFq7tXMyCmTP9PQ/04a0mGpbgTcTKRWTwAQpMSyHcPpr/jNuvjo1WurPYi0/Hf3jDfdIrG2ozN1uOFJ6nrbG0Loz6yZcd4xl55+gRnhPb2+9WZILrPnMRoHIuPWwBaErIOSUmtle2hojOj4DuE/YUbvml5ZhFFGhF4WA96pdfvn0qYT6zS/FZxhULtFBAFQpdmj3K9HAERnFlCPTdF0vsB8BwCu/zd6A/l3RoARYAQYgWsVASYArtWb430zAtcYAkY1zXBOH721B31xcLFNOnOUbyMa2mEZeVx0yhGBn765O13IS9UlFPq0nkl3Bt9L+cU5tOn4OvruyCpdcTtMppY5IF8EInFzfutDx1L36d5A+wZP0GvNx2qOMXLKpAeN6qulcWYEAPXKCMwI6Jktj5D2BE2Cdf/MM53yD7LkjZbTKdg7yu6320z5glGvezPRbr0SArxnRqUpdh9M44Gn7uwniDL8n9wgktijxURqFfmw+LM92hsuTtb97s2861o6BsDi0/3zROcALa0Ho3e7ugiArXGZNGpHPBXKesHr3YNRS0F77rCsjOjQsVxa+/U52rU/x9ImblC3IGrfwoscTLRvS7tQTJ/9kE4bt2WIdndolffMw77U7am65OFW3mOejRFgBBgBRoARMIsAEwBmkeJxjAAjUCUEjFqk1fMMJ3/3IDp6dq/VOmpOghk9AUyCzAH32p6UW5RtWnDOSADQTJQYWgWD2i2mGwMaV5kAQGu1fm1mq0ZI5ZObEcDTIzc2/reWPj+4WD+rwUR5hLQntMP79J85umns0lhE/R+9tSc90ug1quWgruJu9PKZuRcjAUAzGgK4j4FtF2pux0x2iNFZjH7He92p4dO0M3qDjVih8n0xQ5ZplUWYIVWUhIg9HR7QwrF3q7c1u20cPJdL/X+LpaxC/S4bwEsvA2DlobO08pA2WajE+zZ/N1rRKYo8alfNuc7KKaG57yXThq0ZVKogH2rVcqChPYJEv3otEgDkwaYdGTR1aZKlR718r+2ae9G0wWHk4V61fRq9b/w7I8AIMAKMwPWFABMA19d98mkYgasWAaOIN1KJi0uLbBTc1RxgswSAvWDoCZJJc/1x5jtavXeyrqNsJDSHuYzwwBikwL/VdoEukSDty6jEAuO00vcz89Np5taelJh5RhcyM+URmOBg0g5asWukrpK+tBBIn96tZxDKHKpiZtLvjVogGqW762Eo7R3lKcgQiT5/tCrH0X0WmQyIvCs7aqi9LyDUFm0fLLJgtEyrLMLMdyaRShB23BXzA23870NKyY41JNxwF4PbLVFtGyjtE+r/Q7fHUV5xqSGWWgQAov59tkTTvrO5hnNIA/TIBLOTnDtfTCNnx9G+I9rrBtWtTcsmRVJUqIvNtHD+EfWf816yDXkgHzzglUB67UluVWj2XngcI8AIMAKMABETAPwWMAKMwCVHwF7RO2lDWpF0M1HNyhzKTIs7o0wGrNv5xmfopaYjdbdgZh70mO/WYrxmhFS+gBkBOi1Hb0f0BlqzZxKVlOlHWm8LaimEFaHDoGXn886KNPjkrGjDK0Dv+AH3zqe6nqGGY40GmCFAjKL3ZlT8zWggJGScpLm/96fzuSlG267W39Ui6katIfXeeTNlJXXcAsittieBLFBqEWgdzuy9VwcBEJNVSK9vOkNp+ebq/6uj/V9ObimNmRdPv+817jrQ58V69PozdW2g2rwzk0bNiafikjLdd+SWG1xp6YRI8vVxqtZ3iSdjBBgBRoARuH4RYALg+r1bPhkjcNUgYEa0T22zWunvqE2e//sAm/rnqh7Y29WfxnReQ/U8w1SnMktkdGs+jto1+J/udoyizXqCfWoTG80HkTWkWzcL62j1uD1160blEZjYaB/S4r7ugTSk3WJCVkF1mBkCxMh5N5OVYTSHdBY4zyt2jjTsFFEdZ8ccWmSZEdGk19bRTFaFPftHhk3T0A7Urfl4UwKP9hAArYI9aWnHSJvtbDhzgSbtTqQShNRN2E2+rrSycxT5OFeuFAXLrP4ilZZ+dNbEakStmnjS7JHh5O5akcb/3+l8emtKDKWmG5MWzs4OtGxiFDW9zVq/wdTiPIgRYAQYAUagRiLABECNvHY+NCNweRGoDAGA2v8+rWcRSAA12xXzo6oCelVOpieSh3nNnMNIaE7an1HE2kw2gvys7+6ZQDvOfK95fK19mY3+mymPQCeCaZtfI/ynnhmJv1XmDs0QD0bEzILtb9GBxO26y5slADDJqbRDou1kbpFxJLgyZ5Y/c3dYZ+rTZpZVdoYZET+9chUz5QNm9w39hecbD6HmEffbZJCcPHdAiEWCgHul2SjCWNjx8/n0xpZoQjtAI2tYx4VWda5PPi4Vjjtc/uHb42hzXKbR45bfq5r+f+hYHvWbFEOo/5esrp8TLRwXScmpRTRyThwVFlaQEVFhLrRqWhT51ymP4Ofll9KIWXH0x98VrUqhFzC4eyDd38ZHEAMgCOQ26a1QerRTHdNn5IGMACPACDACNRsBJgBq9v3z6RmBy4KAGcdZuZH6frfR8I4rNFvfoeZ4+a4RtD9hW7WdwajHPUTRpm/uJtKdtcwsAWAk2qcVsddad8zGJ3Vr+NWyG+xJ1zdDSGw9+QV9+PfbhEwJPdNr/VbZy1y+ayTtif1F83EzeJohEYzKCOQb2B2zkd79c7xmaQXED5E+D3N1cqdg7/oU6BlOyVmxdDDpD9NQaJFlZlpDNg+/n9AtQ83KNQBeM93CUW0OaDx0ubUHtWvwuKrAo1IvQl7GYE8XAAj2Le4QSY3rVkTC/0vPpz5bo+mCCQIBe1ebw/Ql6Djv4/uF0GOd6xB0AXqOPkMxiYWWaQMDatPKKVEUEVLeBvG7zRdo8pJEq7r/e5t50szh4eTmWotmrUqidRvSrbY1rGcQPd/F356t8lhGgBFgBBiBGowAEwA1+PL56IzA5ULAXgIA0ebn7hpED9z8ou4WQQK8/9cU2hWz0VB0DOryqF0vKdNOqzVqAXg67TBN39Jdt9bZLAFgJjr87F0DCWn3RoY674/2zdLFQEkAwEn/ZN9s+vXEOqPpxe9G5RG4i7E/PU1ns+MM5+t62xv0+O1vGI4zO+Boyl6a93s/ISKpZWbuBWUlRo63UZaIfH0jTQEt59sMESFfR4ssM1PDr1fWAQJh/M/PicwXewzlCHcEt6EHb36Zovxu1dSMUNNKkLcVTMktou6bzlBSjva9yvfV9QZfGn9PiFCoAAWF1n+/xJjfe4sgD1rUIZKca5nozacCyPa/smjYTOsIv7xGPyO7hPpNjKEjJ/JUCYALmSU0YHIMHZb9juj/7BFh1LGlt3jm0w1pNHtVMhMA9ryQPJYRYAQYAUbACgEmAPiFYAQYgUuOgL0EgI+rP43s9K5QOjdjUK9HG7sjybspsyDd4qAjuoo5Wkc9Iv5z+c6RuunYegQAHNwF2411B8w4mlDdh8OqVHFXnlUvOiuN/Sfxd3pn9xhDxX10WRjUfrFFbd+eNn1YS8/xBTZr9k4WREy566VvRqn4Rs/Lf0eU/YO/pxue3+heEIleumMoFZYU6C5vpsUjJsA7Oee3NwlZFmrm6OBI3VpMoDZRXWx+tocA0CPL/o7fSit2jSKUAmiZ3l1sOfk5fbxvJpWW6avwYw+I9CM7omXkQ9TA7zbDdo4X8lKFjkfshWNWW5MTTdlFJdTr12j677x1yrvWWZxqOdDAJoH0zI1+9P6/5+idw6lUrGi/p/Wso4MDTWgZQl3qVy6VHmn9o+fF05Zd1uUGcpX+7NwSGjg11qozgLwEQC36rxT5UyMARvUOpqcf8rPns+GxjAAjwAgwAjUYASYAavDl89EZgcuFgL0EgFo9c1X3aqalmZaTCwcXjtT+xG2GmQbYp17k3p7SBXk0VO38Zp1/6dmODZ8Wddh/nPmWPjuwgAqKKyKRRvjqYQPnf3fsT6awwTr21NFr7QvihZ/9s4C2nf7a9Lpazi7E7nC/OYXmasWN+tcju2LNnsm0/cy3mrDCYR7RaRXV9bDtgGAPAQCxyGEdVlB4nRtt1jLqAIAHtDAxS6xgDnvaVWJ8anYCLfpjEMVnnLTZM+r/R3debcHlrW2xtD3h0mso1Pd2oVX3RZGfa+XU9PceyqH+k2Os6vu9PBxp+eRIurWhmzhn2oVi6jkmmqLjK0im2250oyUTIwnkxeC3Y2nvQet2jWjxBxJBskUfpND7X56zwm3pxEghJsjGCDACjAAjwAiYQYAJADMo8RhGgBGoEgL2EACIJr5692hq3+CJKq2pfNhM60BPZx8a3nGliHZLBkdzxa7RhuJw8vW0UrLtnQtYPH1nf3rolletjgMHEyKCn+6fa5cTrweoi5M7FRRr9yxXy8qAw4zsg0PJu0w74dhDVToAlJaV0J+xP9P6AwsJUWR77N76j1GPFhOtHrGXRMHDjrWc6PnGQ0W7R6Xhbn48uoa+PrxCt1QE7/drzceqbt8eAkBPT8HMPMpyjMq+WyCr3mo7n4K8onSv5Fjq37Rq9zjN7giRvrfQiI7vWLQRVh46SysP2XfP9rwTGIuM//6NA+nVRgH2PirGQ/l/0doUWvu1tWMOZf4FYyPI071cmPBUbAH1HhctiADJunSsQxP6h9DRU/n05vhoysmryLZQKvwXFpXRuPnxtGlHBVEF8cAVU6LohgiXSu39anwIGgkgOdAKEVkTri61qO3dntTnpUCKvKiVcDXum/fECDACjMC1ggATANfKTfE+GYFrGIG8omyaubWXYco7jmhv+r9ZWMySEEhj7t1quhAfhDr5e3smmeppL98HHPfm4ffRK81Gi+gonKrjqfvo/b3T7J4LKee9Wk6jxiHtxBJxF04IoT3Ud5cZpGabxQb7xfwHE7drCtZhTOeGz9DzTYYQ/vs/Cdvo432zKt3mDg5j3zazCT3hzRgyJ/6I/o5++Hd1pdeUYwky5utDy2nrqS8Ic9trIAE63vAUPX57b0tLO6T9f3FwEf2TuF33bowi5sjO+Om/D0xtSS/bxAwBgDaMQ9svFcr7KFfAM3/Hb6nUu4Vv5uFGrwryztu1IiUdpM3p9COCGEGpRUmptg6HkqSxpxWgKcBUBkV5u9CKTpFUz712paZIO19Mb4yLptNx1uUjyuj9rzszafhMa40MScBPLbLfINxFCAT6+5ZnJaitI2UQ+HhWrm1hpQ58CR+CjsKYuQnC8VcaiICZw8KobXOvS7gDnpoRYAQYgesfASYArv875hMyAlcFAmZ6rGOjRkr8VTmMmTZvmB/q7FCNB3FRFYOjDGcPkfXKOJnytaFngFpsvSh9ZfeKdPSut78hHHqjsgBkCsCqYx9wom8KaEJt6j9Kt9ZrTnXc61kE4zB/UmY0HXtzXOMAACAASURBVEn5k/6K30xxF47rOo5mz447ca/tSfnFudU2H+4Y92sWk7b1u1K3FuM1xfGMWkRKZ1XLWJHjYIYAwHjcg5uTB+UUZVXK8VfDXupwAGc/tyjb1LxqOg3p+cXU89doOpOpr81g9v6V45B6P/LuYHqioW9lp6Cd+7JpwJRYK+V+TLZwXAS1vbvcWS0pKaNpy5Pom03nLet4uNWi5ZOjKDzE2UYcEIOk7ABHx3JRQrUyg1f/F0ADXg0kh8rpFlb6zJfiweiEAuozIUa0S9Syds29aMawMJEVwMYIMAKMACNQOQSYAKgcbvwUI8AI2ImAkSK6NF11K8TLt/nLsY9p3YH5ppwRO49X6eE3121GqTnxBMX1K2WI2D54y0s0fXMPyiqocFCu1H6u53WRIo/2lr5u9TSPaUa8Dw838L+dhndYQRIpo5zQnkyCqwFzLWJk6p5E+urkpXkv24R40ty2EeR80cm2Fwek/898J4nW/2jdmk/Z3i/pbBH1GhdNCckV2SbN7/SgeaMi6NiZfOozMdpKPwD7GNIjiF58rLy9nxqBgBKBxeMjqfkdHvZu+6oc//2WCzRhYYLu3uSiiVflIXhTjAAjwAhcAwgwAXANXBJvkRG4HhD45vBK+vbISt2jmOnVXhUskD4/+7feVXZyHRwcqAz/y7+Khnrnwe2W0Iajq2nT8U+qOFt55oK9mQZSOnqId32aufUNEWmvigEbIuCjrxxflTW0nkUkWy+93Oya9TzDBZYJGafMPmJqHEoQereaQXcGt9Edb6Z9HyZQ0zSQTwwhv3f/HK9Z1mFq0xcHIUvkQv65asFXbV3pW5CXDkjj/knNpYHbYimz0DYt3J4zKMcGutemxR0iqWGdytfPq7X2wzrK+n/UtCPNXzK09xvfL4Qe61yH3l2fSss+tu4Woaz/h3AgygxS0yvKJ+5t5kkzh4eTm+v1EQ1X63CgvDOIHc4eGU7u18mZq/L+8rOMACPACFQWASYAKoscP8cIMAJ2IWAmqunvEUyjO60mP/cK1Wu7FjEYjFp8qL3vif2l0tPCyezU8GnaG/er3SJ08kXlQnjnchKFRgL+s7KGTIII35vtJhLuu/E5eqHpMJGO/v7eqbTt9FeV3YJwmh+/rbdwFH89se6ykgCoYX/klm70zZEVptX81Q4KTYIB986nwpI8mvt7fzpfTZkZSG9/selwQpTbyDLy02jGltcpOStGcyjaCL5+z2TRdk/L8DzmwXxVsduCWlLvVm/T90dW0aZLcK9GopCg2ib/mUjfnqq+LACP2rVoRptwQgZAVezw8Twb8T7M98QDvjSmT4hIzT+bViRKBI6fqWhnePuNbrRofCS5ODvQiFlx9Mff1uVG8gwCcI1LP0qh1V9UiAyCIJg9ItxSYlCVM1wtz+47kquaCSHfn7yt4tWyb94HI8AIMALXGgJMAFxrN8b7ZQSuUQSQ4j59S3dKy0nSPMGlaP+nXCzm/H80Z1sfyi64YDeSiJZD2A9t4DafWE+f/jOnUhFRODxv3TufEPWUDI73h3/PsHs+1LR3uOFJ0d4vI/+cXUSCMuqKdnhLdgw11AFQAw6R29dbTKY7gluLLITlu0bQ/oRtdmNs7wM4P3Qj3mg5jXzcAgzb72nNj3nuCGolBBdxz7CjKXtpxe5RlJlvnd5t7x7l743ZZ5ftHEF74zZpDtdrIyg9VFXCS/5uSdkl9rZ8NDqv2e4BiTlF1OvXM4T/rKqh7n9o0yB65qYKocLKzvn5xnR6e4Xtv2mSuJ+a84769Tkjw6l1U09SKw3AXuQZBIeO5VG/STGUlVORAYHMgbF9Q8ipkqULlT3vpXwuL7+UxsyLp9/+VG/7iPr/aYPDyMP9+sh4uJRY8tyMACPACOghwAQAvx+MACNwWRAw6o3u7OhCfVrPIqjwX2qrjPPeMOAu6t58AgV7l7c5w3k2n/iM1h9YYFfafYBHCPVrM8fK+Zfm++rQMtr431rTJAAcS0SVEQVGBB+2K+ZHgt6CUSo89jGw7QKCCnxVHEa5A44ovGQgAaCIv/nkesO9VPa+sR6Ij+YR91vOD2d93u/9THWckNZFdB5q/g/c9ALVcrBWU0fP+qU7h9k1n/w8Id4N6M3WM0x3O5CehRI/WiwWlqiL3+m1EZSvn5BxslKZDMD2xSbD6O7w+6yuB4r+Pxx9n77/d5Vd773yjvHetIx4kF65e5TouGHGdiRm08gdcZRTVPnyEtT6D2wSRM/e5HfxizGzsvoY1OVPWpxIG7bakolLJ0YS0tW3782iEbPjKb+gYs8vPOpPA7sFCud9z4Ec6jMxxkZAUBIARFvAIW/H0d+HcyybCAtyFq3/QupVrmtB5U986Z/EeT/6No02bLlACSmFhFKJqFBnerGrPz3Svg4h84GNEWAEGAFGoGoIMAFQNfz4aUaAEbADAT1npGloR3qz9dtCff9SG5z37ae/pU/3zyW0g9MzOEJdb+tF7Ro8buMc4rlDSTtp9d5JhuUAcHiahXWiV5qNIi8XdcVxs/tCGQLwernZSNW5tp/5VlfRH2RGr3umUl3PUJujw4FG9Bn92vUM5wn2iqRnGw+iO4LbaCrao5UiosZJWTHVVhLg7epPjzTqJtrwITKttAt5qbRy9xg6lrpPd02coUlIe3GGep5hmseF07vp+Kf0/b/vmi4vwB67NOpOnW98RvW9MXrH9bIojFLmlXMj6wWZHWZKTOCMd77xWepyazddx/xsdrwgv/5J/N0uggeYN/S/k55rPFiIGNpr2xOyaNyuhErpAdR1c6IJLUOpdXDV0v6lPWvV/9fxdqQVk6OotIzorSkxVnX7yij2x9+l0dz3km1g6PNiPUIbwQVrUuiT7ytKOLgVnr1vDI9nBBgBRoARUCLABAC/E4wAI3BZEUBrN/SxP35uv3Ac4Ay3a/A/Q4fjUmwypzCT0HLtjzPfUWpOgiWiiZZ7UX6N6P4bnxcZCcqosHIvcBAPJG6nTSc+pej0o5b2gXDU/dwCqUloe2p/w5MEoT0zBiX+Df++R3viNon6bQjqwdGt6xEqov0Qf9NTkccawPnLQ0vo35Q/Ka8oR7R6Q7r1Y7f2pLvDO+ueCefZevJL2nxyHcHRk7IJgAsc5cYh7UUZhNnzgNg4de6gcKCPnt1bqcgxzt+oXnPhnN4e1MrwTqQ1f/xvLYGEyC7MEDhKdwIy5oGbXzTEUX5fwAVlEjvOfE8Q6sM9SaKLmNfbxY9uDLhLtDU0s0ejdwHk1NeHV9D209+IOwQGNwY0ppeajrRkohjNIf2Ofe6K+YF+Of4pnc2Otewbc+IbhFPeOqoL3Rp4jyqporUOWh+i1GN/wm8Ck5zCLKt2iNL8KDdpHNKOmoV1tpRYmN27clxCdiHN+CuJdiVlCyfbyFydatGTDX2p9x31CLX/1WWxiYVCmC/lnHVZApTqJw0IpenLE4XCv2Q313elBeMiKNC/PHKP8oBpyxLpq19stQ2mDwmjf0/m0Sffp1uyA+D8D+8ZRF3v870u2v5V1z3wPIwAI8AIMAL2IcAEgH148WhGgBFgBBiBKiAAJxrdGBCdh2N+NjuOzudZK6Bj+kDPCEKZAhxqOKX1vMI1swyqsB1+9BpG4GxuEX13+gJtjM6g1Lxiyi4qr5Gv5UDkWduRbvZ1pa431KH7wn0q3eZPggcp/B98k0a/7sig4otC/AVFpZRyrtgmfT+4Xm3h3Cv72fv5OJG3Z0WJCTqJpKQVW5UHSOuFBjkT9AFKZQwHCIBAfycq77RRbk5ORI90rCPaBV5PegDX8GvJW2cEGAFG4KpHgAmAq/6KeIOMACPACDACjAAjcCURULbxu5J7Ua4t7xhwNe2L98IIMAKMACNwdSLABMDVeS+8K0aAEWAEGIFrHAH0bIfj+PP2DErPKCYfL0eaOiiM2jSrqEHHGNSBb96ZKUTPEOVt3MidXvmfP7W4y1NEs40M0eZDx3Jpxaep9M/RXBFRDg92pnmjI+iGCNse9wgq7zmQTR98nWY1flC3IGrfwsswvRxt7bbsyhLnOhVbQNm55ZH3ev61hfDdsw/70c0NXA3nMTpXZnYJ/bojk37+I4OOnswX6wCfoa8HiTZ7VTHMjdZ73/56nk7FFIj7kc7Q4R4vEVEHhjDgOXJ2PP2+V12dvir7qI5n/es4CVFAtbuW5i8uKaO9B3No47YM2nMwR7QmhMDe/W28aXy/EHJz1S+NOHe+mMbNj6c/D5Rrpni6O1KArxPV9XeiWxq40s0N3MhTR50/MaWIDh7LpQP/5YqsidDA2qKN4U31XS0Q4D3etieL5q9JprikQpHRgPdpXL8QsZYZ07pXZF80vtWdnnrQ1/R3hfUu97clnRHvHLD+fssFQqtJ3BcM52h2hwd1eyKgWr4xM5jyGEaAEbj+EGAC4Pq7Uz4RI8AIMAKMwBVGAI5x/8kxNmngcLimDAojJycH+mbTeSHyJjnQ8i3DOYOzMvC1QOH06pma0jzGS0r08mdPxxXQxEUJwqlQGtZZPD6Cmt2ursoPhfZ316fSx9+mERxKPbvnLg+aOCCUEJ2219IuFNPar87Rug3pquvcdqMbLZkYSWjnV1hUSl6ejqbT3wsLy+jj79NozRfnVHGX9grns/8rgfT8o35UVFRGI2bFCcLgarTmd3rQvFERqu3xcN7NuzNp3upkSjt/sXZBdgio6i+bGEW33+Qm2gy6u9ayIQPgBC9am0Jrvz5XrceXvgXn2uUsFzod9J8ca1MSATHEAa8E6q6Nc0JLYdnHZ3XvFZM0jHSlKYNCCZoMRmbPtxWTWEhTlyZadWyQ5vfycKQlEyLpjpvddJcEObfxtwu0YG2K6n1JD9vz74PRGfl3RoARqHkIMAFQ8+6cT8wIMAKMACNwiRFY9EGKiP4r7d5mnvT2sHD6fvMFmvNesk39uHK8vGWc2pZzcktp8NuxIrorNw+3WrR8crljB4MThwj2uPkJug4S1Odff6ainaM0J8TsRs2Op+gE9baEanuLCnWhWSPCqWGkbRaC2njscfc/2TR+YYKu86N8Fs76iF7B9OSD+lkBiWeLaOSsODp8wpb8UNsPnKyhPYIEETN5iXq7v0v8GhlOj44DEAxs2di2swHECUH2SFF7w8kuDujc2psm9g+1EAogqAZOjaV9R3LNTmFqnETk+Hg6EloqTlueJEgxpRkRADjnmHnxdu1PDzdpfbPfFsZv/yuLxsyt3LclrQcCBve1dbf5TBOjfx9MXQQPYgQYgRqHABMANe7K+cCMACPACDAClxqB6cuT6Iuf0m2WAQHQuqmXKecfDxtF5RHJf3N8NCE6L7cG4S60ckoU+V9MndaKZCo3+NSDfjT6zWCrPx85kUeDp8datbMzi98tN7jSonGRhinciHyu/yFdRKqNsgvU1gauM4eHa6ayn4wpoOEz4+wiMLBOUN3atGxSpBD+G78wnv47VaHqbxaD6h4HwgOdBv6vrTc9fr8voQRAaeggMHRGnE0Gipm9gPhYNjGSWtxVnglyqQgAEEN4R319nAThg44KyFBR2qjewfT0Q36qWwepM2R6rFW3BTNnxJi6fk4iSwYZAWqm9W1FhjjTqun1Le90Vb4taV2UWIycHWcXiWHm3wezWPA4RoARqFkIMAFQs+6bT8sIMAKMACNwGRDQIgCgA1BcXGbjsOttCU7emDeDydHRVhDg0w1pNHuVbR95eXr1f6fzbfrRa603pEeQqH+XDNFVlDLAga6sdX8qgPq+FKipCYDI/2c/pJsmRdT2oUcAwLkaMCWm0s77pLdC6dFOdayWRZlCzzHRFB1vi4ta6YXanrXekXbNvWjGsDDD0g+t+7DnvtXmUBIAuJ+lH6XQ6i8uXQkAsgv6TIwmpPLLTbkX+W+I0I+YHUc791W+NOOBe31o8luhhFIIpVX3t6WVyZCXXyoyGH7703zkX75XowyJyn63/BwjwAhcvwgwAXD93i2fjBFgBBgBRuAKIaDl3Cm3I7V2S7tQopmaj5Zw70yJIrSXk1thUZkQZtu0I9PmlMN6BtHzXfwpJa2IBk4xHyFFyv59rb3FfIjEo6b5u80XNFGEKJmLi4NqOzzpIURaEelF1FrNjCKoyCJ484V6dPftHrRqfapqaYVa5gLWQmr5wrUp9NG3aaprw8EMDCiPoKu19MPf1eaGxkPvcdEEIkBpVSUAtM5i5lU2um+I9/V4JoC6dKxD5zOK6c3xMTZnQHr8islRVgJ9am0Q1faj1RpR7b2fMzKcWjctL12AEObc92yJLK0OByAlVn+RSks/sm0hKq2Fs+IsaMeolVUCx3/x+Ehqfoe17oXetyWRZEZYK88sfZPKv6//MZ1mrdIuB4K4JnQStM5hlP1i5r3hMYwAI1CzEGACoGbdN5+WEWAEGAFG4DIgYIYAgJL9oO5BhHp91P9CaX7XfttopiTU1vQ2d6udI7Ldc/QZgviY3KTxd97iZujAy59T6gbsPQRRthibqCyegWM15s0Q6tjKm/46mEN9Jsbo6hlAxA2RSqVBU6DPBFuxRIyDc973pXr04qP+IkKrp8avzFyQ1jl0LI/6TYoR+CoNKegzhoUTyiVgWkSEmkN+/Ew+9R4fTRcybec1QwDoOZiVJQAQPYd+wi9/ZKi+4Xh/pg0Oswgzom79rSmxNmNB1KyaFqVaWqD16cDBRgQbCv5JZ8sV67UMZSmIukO3wMGBSA8LuU6AfD5kXqBkAF00lAZSrd/L9eip//OjuORCTaJGek4tw8bMtwUBz0++VyeW1M6u9l6ghAFEUnyy9TeM51F+MmVgKDW9zUPgpJXZwQTAZfgHnZdgBK4zBJgAuM4ulI/DCDACjAAjcOURMCIA1MS7tBwynEbNeTCqUT56Ko+GzYxTdeDVEJLXNsOZHD0vnrbsss0ugIM1c1gYtW3uJaYBadF3Yowu6Gpp7XoZBnD+B3cPpOe6+FtaISJiDadPrRxh4bgIant3+X4k0xOWk2r7IVQoWW5+KQ2bEWdDwthDAGiRNUpwkPat1VmgsgQAMkFGzYlXJWJwV1MHhRLU6CVDRweo5ivNnhIEROIPHM2l6SuS6GSMvj4CMlh6PFWXHu7gY1XeoHevyFSY0D/EqvxFryuBJNz47CN+wmnWI2qkc8u1CKS/aX1bUjZO4tlC1Y4FWh+BWlYFxkIoFIKhSlPrGoBzT1uWKLodyI0JgCv/7z3vgBG41hBgAuBauzHeLyPACDACjMBVj4AeAQAHC5FYD0XfdD1nRU0I7dedmULYTs2Bg5DfmHkJVi3J4OxOGxJKMQmFNHpuvM1z6Lk+e2S4aAWnF2F99X8BNODVipp+rfpt+QLKqDIc4J+2Z9CMFUlUVGzbUlCtNhudCBAtzciyjrpDV2HFlCibtm6IRPcaF00JKtHV8f1ChICe3LTE7tQ6I2jdlZajd6kJAGQiDJgco9rhQI3s0Iu6P9fFj4b3tBaCVPvgIDy58P0U4ZCWQsVRw3D3/V8OpLbNPVXbNeq992qZHSAM+k5S13To1Mqbpg8Os9T0xyYWCtIIWhZmnXNg8+VP6TT7XduSBHwjyF6YtDjBqi0kMEY3hk1/ZBK0A5SmRjLoiSsqvzHMB0Jr0mLbbhRqJMlV/w8kb5ARYASuKAJMAFxR+HlxRoARYAQYgesRAS0CICzIWTirIYp6fmBgb1q5VgQXDlyTWz2sosFwTNHvHfX0WsSBPJL4/ZYLNGFhgs3VIDK5fHIk3dqwop+5nqMtTSDV2js7OVBKWrFNr3f5QmoOK37XypBQqrJLc2mdE+PRIhHryE2tXECrRhwq+6ifV5YWXCkCYOvuTBo20zb6D9xBdjzW2VrEUC/qriZ6qHwRzLSFRKr/4O5B1Lmlt6rInjSnVgaJlgCgnmDg7BFh1LFluYYFzGwHA9TZg/hC6j+e0TJkZ7Rq4mGFtbxTh5aWgVpWhVaWgdo3hv1okXJm7ut6/DeWz8QIMAKVR4AJgMpjx08yAowAI8AIMAKqCCCtF+m9StNL19WLpKuVAGiRDL1fqCci/3sP5liWH/p6uSgg0qK11M1BDiydECnaso1bkEA/bLUV/2t0gxstmxxJ6N0umV6qfWVeD7XoJ+bRIjzkmQvy9WatSqJ1G2xbMapFTLUE3Zrf6UHzRkWYztZQ6ihonb86SwD0yjXkdyrfi1Y2hdH+kYb++94sGjdfu+c9HPcXH/OjXs/VE/oWRqb1PmoJAH6+MZ3eXpFkM63WeK00e6N9qf0OLYvDJ/KsSmOgU9H9qbri29L6JtWU+rXOAa2GBWMjCCKGkoFoGjs/QehUyE2LzKrM2fgZRoARqDkIMAFQc+6aT8oIMAKMACNwmRDQcmr0CACtiLVaVFnPgYSj/+Uv6Zba/2a3e9DcUeHkfdFp1ytPgKo/ot5ImYazpzR5e0H5b3pie/ZAruWA6qWsQ0xxTJ8QqzaDeoKB8pR+qYZ98pJEgiCh3BDZlSvVy3+zN1tDiUF1EgB6ae5q5QvYi9a7ptVxQtq/UccGpXCdmbvXeh/VHGHMp0XsaAkG6gntmdmffMzTD/nRt5vPW76tm+q70qJxEYQMAr13Tt5dQ5pP6xzy91lPY0Eru8PeM/F4RoARqHkIMAFQ8+6cT8wIMAKMACNwiRGwlwDA/9Cf+U4SoSWY0tTqh7UE6/AsHHipnzqcBGVatFZ2ghlItATqsP/PfkinOe9ptzMzM7+W05eRXUL9JsbQkRN5NtOo1Ynr4YN2bE/+nx/9dShHZBX8czTXZk6lmJxyQFUJAD1Cwx4RPj1nXi+ar/UOaOGPdbRU6CVs8Cy6KgT4lrdVNGN6OGjVtmsRBnrkmhFxYWavtZ0chKOfkFKu2K90wNESsueYaJGqLzc1jQotQT88h2/srVcD6a/DObT2q3Oa7+cLj/oJLQ4nRwcz2+cxjAAjwAhYEGACgF8GRoARYAQYAUagmhGwlwDQEzZTc4S0nA3lMdRS2LXq+81AoKdQDx24b345L0gAREMrY2rRfMxzKrZAs52bWgcA4PPq8NOUmGIr/oZa7/zCMk3hOqReD+kRSI919rXKKpDOgzpxiC9C/V5N+k6r37sSD3sj31p4ajnzWtoIepFqLacbhNKYefG0WaUrBPal1mXAzP3rZUKopc3rjdcjAOBwQ2tg7Px41daNZvaqHKMsr9Aqq1Aj8PTOYbQXOPz9Xwmk5x/1Y+ffCCz+nRFgBFQRYAKAXwxGgBFgBBgBRqAaEaiMk6In4qaM4GOrcHBfGnyaULuuZ2pq92fTimjAlFghOmivaTno0jxGgoBIqw+o40hpGSUEnJSm5TxrCQCqRVfh4C79+Cx98l2aahmD1pkR0b37Dnca1TuE4DyrWXpGMY1fkEA792VrQmdGRV/vHTFKw5cvDMd2ytJE+maTdWs4jNFyiPXuSKtk4NDxXOo5OpoQsVeaXGDS3vdJEDXDThPS9JWm1vlCL2NASwtCmtdIEBCONUoYAvycRKcMkHL2fFt6XTlmDAuzan2odw69NVHOM7av9fuJbgy4f2ggdG7lrUpa2XsvPJ4RYASubwSYALi+75dPxwgwAowAI3CZEfhu8wVCTblaazQ1pywzu4SGvB1n1bJP2rKWiNufB3Ko36QY0RpMy/QEwnb/ky1aAaJ9nD1m5GTBMQa5oDy73LHUS59XIwD0+r4ro9yIwkKgzqgnvfzMcPza3+NFb75Qj+qHuWg6UHBSR86KU221J5/PCCOM1XtHQESgrrx1U0/Dq8nNK6VXhp2m03HWaed6BMDeQznUf3KMpUxEvoia0w38h82Ioy27M1X3U5U2dH8fzqU+E6JVW0GqCV9iA8i+gLOtNK2MB2mc1nun3L+Z7Bq1b0uvK4daW0WtcyjPJb2fPZ6qSzc3cLV6P3NyS0VmBoQZtboHGL5EPIARYARqHAJMANS4K+cDMwKMACPACFwqBIyi60oCwKh2Xs0hhiMDJxtr6ZmWmr70TGp6MaFt2eadmZa6ZtQ4w4HNzCqmrX9aK47jubp+TrRyShSht7vSikvKaOrSROHcyk3ZSs9eAkAPU8nZdqrlQJ/+kEZLPzxL2IeRIc2/wz1e1Lm1N91zl4dVdFb5LEobtu7KpGnLE00RJkaOmFEtPdZ//H5fGvNmMDnq1Hfj3fnk+zSatzpZNdNBjWwy6tigdLqxxi9/ZAgFei2yyWzJgxJXtFIcPD1O8z1WIwAgePj66DOiXZ/StFo2YhzOsfqLVFr60Vmb55RZMmYIgGce9qMRvYItzrheTb8aPiCTuo84TWfT1bMMIMaJsoqHO/jQXbe4k3Nt2zp/ZLqg3OarnyuyP7RIE6PvgX9nBBiBmoUAEwA16775tIwAI8AIMAKXCAE9J0NaUumU6YmT3X6jGy0aH0lIsZYMrQJHzYkjOO96pucMmTm+nk7AC4/608ButuJjWmdRZjHo1fMrSQsjTFGS8PozdWnS4gRCVoRZ0zqD/HmsfSa+QLScQ1tFNUN0Vo1wgIOI1otKgTY4fkOmxxIyFfQMpRIzh4UJJ1DNsOZH36TRko/OamoZqGWPGHVrkDuQkvM/aXGirqaDvRkAQiti03lasCaFkJavZUpxRzPYQUBx2uAwm7aNWqSLGqFlRACofVt6JR1KAqAq55CwQuQfXQTwncqNCQCz/wLwOEagZiPABEDNvn8+PSPACDACjEA1IYA2cn0mxFByqnZkXiIA4ODpiZIpHUDU+X6xMZ1Wrks1JbCnVTpg9qhQMn9jXLQq0YAUdfQ+f/FRf9FxwChCrnSA9BwsOGTzRkcQWrqZERVscqs7xSYVUppKRBhnrVWLqFRDjxAtDfu8FEgRwc5WadWoz0aHgDVfnqP9/+ZqO9gNXCmvoIxiFO0Dy9e1xejvQzk0YVGC7vshvx8QP9Aj6NjSy0IkAJPTsQWiY4QWKSHNgT0M7h5Iz3Xxp1oOJEiHUbPjbdodyteUetoXFZWZzqgwVEk94wAAGbhJREFUIiuk+bH3g0dzCaKFap0XlO8mSiBmDgsnd7daQnBRrVWj2vsMUmhQ9yBCFwS9No94FnoNQ7oHWWVaGBEAat8W9ALwvZyMsS3F6NTKm6YPDqPatR1o35EcGrfA3Dvwf219RDcA6BLIMdx/JIdmvpNsU+ai1i7U7PfO4xgBRqBmIcAEQM26bz4tI8AIMAKMwCVAQK9OXb4cnJp+LwXS2q/P0aYdmZrOJZ6BYxXo70QlpSScRjOp7dJayhRle49slCqO+ZBGj5ZvSMfWiuTCWVo0LtKqNZyRAJokxoZxRmUOWueC8/t/93qTi0stVYE8+XPSOfA3tA80s+bN9V1p/tgI+mxDurhLLZPmhs4DBASVht8Li0tV6/GlsdJ74ODgoIu11h5Q1oEUcjPvEHALDHCirOxS3ei8ci3cWdf76giyITzY2ZKyjsh4yrki+vmPTPpu83mCAKE9hlR4FxcHSjlXrPutKOeUMMvKKVXFHeNBNiFi3jDS1epxvRaSGKj2bekRAHgGdwAz824pz4Jn0bmirKyMUtKKNQlAvS4I9mDOYxkBRuD6R4AJgOv/jvmEjAAjwAgwApcYAb269ku1tINDeW2zms0aEU73tfau0tIQ0us7Mcaw3EBrEb3IMFLAEdG9FIZI6Jg3Q6hjK2+KTTTOyrB3D/J+92ayPvTweXtoGB06lkurv9AmEczsT+9dUHseUWUI2dlTNoEsAkTxrwYDUeHn46iqBWBmf3h+aI8gevYRPxvRRyOCSu3bqmxbP+zD070WgSCqikF3YsmESLrjZreqTMPPMgKMQA1BgAmAGnLRfExGgBFgBBiBS4MAouVzVyfTug3pl2YBlVkRcUVLsD8P2Lajq65UYCOBQr3D6jlYeA7dBwZMjjFU1LcXUNSAj+kTIqK7kunpLNgzP870Uld/6v18XYtoYGUxkuODlPMBU2Lov1P2t2XE/nHf99zlST9vzzB1HKw9vGcQ3X6TG705PoaycoydT6zxYFsfWr/xvF2ReDMbAlGF8oS4pEIzw0V5RY+nA6jRDa40em6CqZIY5cRGGhAoU3j/S1tSRu/b0npG61A4R7+X6lFUmHOlz4G58W8B9CaefsiWzDAFKA9iBBiBGocAEwA17sr5wIwAI8AIMALViYCyXh7Op38dJ4Lw2KUwOCFTB4WJ6P9bU21b7lVnKrAZsTnlGeGQDO4eRM884idqz7XMrGOOOn/UpB8+kac5F1LpIUwI9Xy1NSvb9lBaEGnio3sH012N3G0ixmpq7Hr3roYP1O2HzohVrSHXmwslFjOGhos0+YFTjMUFMZfk/OJqFq5NoY++TdN9TaNCXejtYWF0Q4QLLVqbQp98n14tJADuDJoDTz7oK5TsZ61KNpwXWSWI3D/+gC9h/+hQYCRSKD8cnO7nu/hR/5cDhX6Flmm1s2x+pwfNGxVhIzKIedDVwCyhgrOP7RtM97fxEVuw9xzSvuXzIAuEjRFgBBgBMwgwAWAGJR7DCDACjAAjwAioIAAnfOlHKVYp3HBCYUhzN2OI5EOI7Jtfz9MXP2lHWOG8PNjWm956LUhEuNWi6BiDtHII3FWX4Yzb9mSJNnhaYnvSWnCUx/QJFq3LjAzzon/5uPkJmvXmiOjDSRwB8bp4W4E1rNG4kTtNGBAqUtr1DJ0TcFc//pZhWk8huF5t6vdyIHVu6a3rMBYWlok2c0jl19Nq0CMSoBEw771k+mm7vjYEzgjHr9tTARYhRvwN6vIjZ8VpEiUgHvq/EkjPP+pnERXUUpPHfNL7NrhHEKEWH2ZWwV/vHjBvu+ae4j2W7gyYGZEL+E7G9g2xuecD/+XStGVJNqJ4yj34+zqJ0pD2LbxsSBzlWK1vCy0DH+tcR/V4ZrJBcPa773CnsX1CKCzI+n2NSSwUbTSNxB2lu8E8EIk0eu+NvkP+nRFgBGoeAkwA1Lw75xMzAowAI8AIVBMCEFZ7c3w04X+8wxBVnDsyQgieQeRPzeCIRYW5UNu7Pemx+3wtKvRwrvYcyKYPvk4TKumILCPiGRHiTB1betMjHXwoNNBasT4+uZCmLkukvw7lkpdHLXrzhXr0xP/52rSfq47jYj/b/8qmH7ZeoMPH8yzianAOG9/qTk896Est7vLUjfqr7QMp8J/9kE4bt2VQQkqh2HvT293ptScCqFFDN5q9Kpl+/M263Rnmwbi+L9ej5x8p70Zg1lBv/cff2fTL9gw6EZNvJTCHs0DErk0zT3rgXh8KC3a26zwQeUNrtp+3ZwrCAo4tnPVGDV3pmYf8qO3dXoZ7lebA+4PMAOAOw95uiHShrvf5ErI8vD0r2kNKZwcR8dueTNEiEBkoWB/P3dfGm158rFygT2kYs2HLBdH1AGn42G+rpp7U7YkAurmBq6qzLN3Z5xvTKSPLuIQAa+JdRsvAF7v623RewO9q7z/20uIuD8N3C2fYezBHvEN7DuZYxPbsxV6OTWW+LZAA0HRY8Wmq5RvW+t7V3ldgcPx0Pm3akUE79mVb3T/OgiwMvJsPtrP9t8Ds+8/jGAFGgBFgAoDfAUaAEWAEGAFGoJIIKMXsIBA3fUiYiOTByVSasiVeJZetEY/B+R05J06zNh7RWCnbokYAchUeEo43HOXd+3PodFwBHT4O4qpcKdDHy5FQonBLA1dROoGIN5xhNkaAEWAEGIEriwATAFcWf16dEWAEGAFG4BpFAOnTg9+OFZFHyQa8EiiUxUfMilMlAEb1DhZiXWz6CPzzby6NnhcvWtepGXq8L58cJYTs2BgBRoARYAQYAUbAPAJMAJjHikcyAowAI8AIMAIWBPYeyqH+k2MsPdwlhfCQwNo0cGos7TuSa4MW+o63auLJKGoggBRqM4JoqHteNb0+BfhWqP0zqIwAI8AIMAKMACNgjAATAMYY8QhGgBFgBBgBRsAKATiqEC1b+3VFq7BOrbxp+uAwysotoZ5jom1E61CnvmxiFKFMgM0WAdQ/r/8hneatTjYU6YM44IxhYZZ2fIwnI8AIMAKMACPACJhDgAkAczjxKEaAEWAEGAFGwIIA1PDfGBct6p4lk2rSIZCmRgDo9RCv6dDa227wtScDCOUWbIwAI8AIMAKMACNgHwJMANiHF49mBBgBRoARYARI2Sdc7twfP5NPvcdHizZ9coPy/6ppUeRfh9PW5bjA+V/1WSq99/k5qz7waJnWMNKFgKfSZo0Ip/taV1+rQ36lGQFGgBFgBBiBmoIAEwA15ab5nIwAI8AIMALVggDS/2e+k0Trf0y3zNf8Tg+aNyqCPNxrCYdVjQBA7f/skeHk7lqrWvZxPUyCtP91G9Jo3uoUK+cfLeOG9wyi1PRiWv7JWaujgkBZMSVKtERjYwQYAUaAEWAEGAH7EGACwD68eDQjwAgwAoxADUcgI7uE+k2MoSMn8ixIyFPSd+3Ppr4TY2xQQg/0Cf1DyJFboQlsQKR89kM6zXkv2cb5RyvF1k08adyCeNq0I9MKS2goLBgbIfrVszECjAAjwAgwAoyAfQgwAWAfXjyaEWAEGAFGoIYjcAwR/nHRlJFVnuKPVPVF4yKoddNydf9fd2bS8JlxNij1ebEevf5M3RqOXsXxUUYxdEYc5ReUWv6IyP/MYWHUtrkXJZ0tol7joikhudAKM67/51eIEWAEGAFGgBGoPAJMAFQeO36SEWAEGAFGoAYi8P2WCzRhYYLl5IEBtWnllCiKCHEWf/t0QxrNXpVsgwzXrVdAkpJWRAOnxBLIFMng/CND4oF7fcjBgWx0FtTIlhr4+vGRGQFGgBFgBBiBKiHABECV4OOHGQFGgBFgBGoaArNWJdG6DRX1/8qU9OnLk+iLnyp+Bz4ebrVo+eQouv0mt5oGl815Ifo3591kKw0FDOr7Uj3q/lRd4fyrtVnEmMgQZ4FjUN3aNR5HBoARYAQYAUaAEagMAkwAVAY1foYRYAQYAUagRiKQl19KI2bF0R9/Z1vO/8QDvjSmT4hwXJHOPnJ2PP2+N8sKHziuq6bXpwBf7gDw9+Ec6j851ir1H+UTM4eFCxFF2PmMYuo7KYb+O2XdAeDx+31pzJvBrKNQI78+PjQjwAgwAoxAdSDABEB1oMhzMAKMACPACNQIBNIuFFPPMdEUHV9gOa+8th+O6xvjoulkTMXvGHh/G2+aMiiMnGs71AictA5ZWFhG4xcm0C9/ZFiGeHk40pIJkXTHzRXZEXsPgSSIIYyXDFoLs0eEUceW3P6vRr9EfHhGgBFgBBiBKiHABECV4OOHGQFGgBFgBGoSAqdiC4QAIIgAyYb1DKLnu/iL/1ftd/ydBQDL0fr3ZB69OT6GsnLKBRRhyqh+SUkZTVueRN9sOm/1anH6f0360visjAAjwAgwApcKASYALhWyPC8jwAgwAozAdYfAcXQAGB9NFzIrHFg5AQBl+wFTYq3a2jk7O9CyiVEErYCabu+uT6VlH5+1wKDsoIAfkF2BLIrU9AqSBX9/9X8BNODVQFFqwcYIMAKMACPACDAClUOACYDK4cZPMQKMACPACNRABHbtz6a+E2OsTi4nAJQOLgbecoMrLZ0QSb4+Nbv+X00/wb+OE62YEkU3RLgITBH9n7s62UpkEX9HmcDyyZF0a0MWUayBnx0fmRFgBBgBRqAaEWACoBrB5KkYAUaAEWAErm8E1AgAKb0/J7eUBr8dS3sP5liB8MzDfjSiV3CNj1yr6SeEBjnTO1OiKLheuao/MiiGzoizEgjE39EacPJboYRsCjZGgBFgBBgBRoARqDwCTABUHjt+khFgBBgBRqCGIXD4OGrYoyknr9Ry8ma3e9DcUeG070gujZwTZyVcB4d18fhIan6HRw1Dyva4auUTwGfG0HDqcI+XEE4cPjOOohOsBRRdXWrR4vERBJzZGAFGgBFgBBgBRqBqCDABUDX8+GlGgBFgBBiBGoSAlshfXT8nysoptYlcN7/Tg+aNirC0t6tBUNkcNTaxUNT2p5wrsvoNDr6/rxOlpBZRcUmF6r80iKP/Nfmt4bMzAowAI8AIVDcCTABUN6I8HyPACDACjMB1i0BGdgn1mxhDR07kGZ4RAnfj+4XQY53rGI6tCQPswU7CA8TK0omR1DDStSZAxGdkBBgBRoARYAQuOQJMAFxyiHkBRoARYAQYgesFgbIyokVrU2jt1+cMj9S6qSfNHBbO0f+LSNmDHR5hAsXwFeMBjAAjwAgwAoyA3QgwAWA3ZPwAI8AIMAKMQE1GQK2WXYkHItcLx0XSLQ04ci3HBvX9fSbEUHKqdRmAEj84/4O7B9JzXfypFuv+1eTPjc/OCDACjAAjUM0IMAFQzYDydIwAI8AIMALXNwKIZH++MZ3mvJusWrMeVLc2TR8cRo1vdb++gajk6f75N5dGz4vXJAE83R1pbN9gur+NT43vnFBJiPkxRoARYAQYAUZAEwEmAPjlYAQYAUaAEWAE7EQAJMChY7m04tNU+udorhD/Cw10pi6d6tBLXf3Jw62WnTPWrOFoCfjZD+m0cVsGJaQUinT/qFBneqi9Dz1+vy/513GqWYDwaRkBRoARYAQYgcuEABMAlwloXoYRYAQYAUaAEWAEGAFGgBFgBBgBRoARuJIIMAFwJdHntRkBRoARYAQYAUaAEWAEGAFGgBFgBBiBy4QAEwCXCWhehhFgBBgBRoARYAQYAUaAEWAEGAFGgBG4kggwAXAl0ee1GQFGgBFgBBgBRoARYAQYAUaAEWAEGIHLhAATAJcJaF6GEWAEGAFGgBFgBBgBRoARYAQYAUaAEbiSCDABcCXR57UZAUaAEWAEGAFGgBFgBBgBRoARYAQYgcuEABMAlwloXoYRYAQYAUaAEWAEGIH/b8eOaQAAABiE+Xc9F+OpApKe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WAAVDqaxMgQIAAAQIECBAgQIAAgZOAAXCCliFAgAABAgQIECBAgAABAqXAALJN6QjreBbaAAAAAElFTkSuQmCC"/>
          <p:cNvSpPr>
            <a:spLocks noChangeAspect="1" noChangeArrowheads="1"/>
          </p:cNvSpPr>
          <p:nvPr/>
        </p:nvSpPr>
        <p:spPr bwMode="auto">
          <a:xfrm>
            <a:off x="153194" y="-127441"/>
            <a:ext cx="300134" cy="2688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954" tIns="42977" rIns="85954" bIns="42977" numCol="1" anchor="t" anchorCtr="0" compatLnSpc="1">
            <a:prstTxWarp prst="textNoShape">
              <a:avLst/>
            </a:prstTxWarp>
          </a:bodyPr>
          <a:lstStyle/>
          <a:p>
            <a:endParaRPr lang="it-IT" dirty="0"/>
          </a:p>
        </p:txBody>
      </p:sp>
      <p:pic>
        <p:nvPicPr>
          <p:cNvPr id="1029"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12843" t="12624" r="12953" b="12295"/>
          <a:stretch/>
        </p:blipFill>
        <p:spPr bwMode="auto">
          <a:xfrm>
            <a:off x="1180614" y="1076326"/>
            <a:ext cx="6340340" cy="494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Onda 1 13"/>
          <p:cNvSpPr/>
          <p:nvPr/>
        </p:nvSpPr>
        <p:spPr>
          <a:xfrm rot="16200000">
            <a:off x="5529263" y="2662236"/>
            <a:ext cx="6858002" cy="153352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p>
            <a:pPr>
              <a:spcAft>
                <a:spcPts val="1128"/>
              </a:spcAft>
              <a:defRPr/>
            </a:pPr>
            <a:r>
              <a:rPr lang="it-IT" altLang="en-US" sz="1700" b="1" dirty="0"/>
              <a:t>IL PIANO DI RAFFORZAMENTO AMMINISTRATIVO DEL MiBACT</a:t>
            </a:r>
            <a:endParaRPr lang="en-US" altLang="en-US" sz="1700" b="1" dirty="0"/>
          </a:p>
          <a:p>
            <a:pPr>
              <a:defRPr/>
            </a:pPr>
            <a:r>
              <a:rPr lang="it-IT" altLang="it-IT" sz="1700" b="1" dirty="0">
                <a:solidFill>
                  <a:schemeClr val="accent2"/>
                </a:solidFill>
                <a:effectLst>
                  <a:outerShdw blurRad="38100" dist="38100" dir="2700000" algn="tl">
                    <a:srgbClr val="000000">
                      <a:alpha val="43137"/>
                    </a:srgbClr>
                  </a:outerShdw>
                </a:effectLst>
              </a:rPr>
              <a:t>DOSSIER INFORMATIVO</a:t>
            </a:r>
          </a:p>
        </p:txBody>
      </p:sp>
    </p:spTree>
    <p:extLst>
      <p:ext uri="{BB962C8B-B14F-4D97-AF65-F5344CB8AC3E}">
        <p14:creationId xmlns:p14="http://schemas.microsoft.com/office/powerpoint/2010/main" val="2587586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6"/>
          <p:cNvSpPr>
            <a:spLocks noGrp="1"/>
          </p:cNvSpPr>
          <p:nvPr>
            <p:ph type="title"/>
          </p:nvPr>
        </p:nvSpPr>
        <p:spPr>
          <a:xfrm>
            <a:off x="400179" y="130378"/>
            <a:ext cx="9124400" cy="630202"/>
          </a:xfrm>
        </p:spPr>
        <p:txBody>
          <a:bodyPr/>
          <a:lstStyle/>
          <a:p>
            <a:r>
              <a:rPr lang="en-US" altLang="en-US" sz="2200" dirty="0"/>
              <a:t>M</a:t>
            </a:r>
            <a:r>
              <a:rPr lang="it-IT" altLang="en-US" sz="2200" dirty="0"/>
              <a:t>isure di miglioramento amministrativo</a:t>
            </a:r>
            <a:endParaRPr lang="it-IT" altLang="it-IT" sz="2200" dirty="0"/>
          </a:p>
        </p:txBody>
      </p:sp>
      <p:graphicFrame>
        <p:nvGraphicFramePr>
          <p:cNvPr id="27850" name="Group 202"/>
          <p:cNvGraphicFramePr>
            <a:graphicFrameLocks noGrp="1"/>
          </p:cNvGraphicFramePr>
          <p:nvPr>
            <p:ph idx="1"/>
            <p:extLst>
              <p:ext uri="{D42A27DB-BD31-4B8C-83A1-F6EECF244321}">
                <p14:modId xmlns:p14="http://schemas.microsoft.com/office/powerpoint/2010/main" val="2563827222"/>
              </p:ext>
            </p:extLst>
          </p:nvPr>
        </p:nvGraphicFramePr>
        <p:xfrm>
          <a:off x="407730" y="593607"/>
          <a:ext cx="8944898" cy="5886546"/>
        </p:xfrm>
        <a:graphic>
          <a:graphicData uri="http://schemas.openxmlformats.org/drawingml/2006/table">
            <a:tbl>
              <a:tblPr/>
              <a:tblGrid>
                <a:gridCol w="840944">
                  <a:extLst>
                    <a:ext uri="{9D8B030D-6E8A-4147-A177-3AD203B41FA5}">
                      <a16:colId xmlns="" xmlns:a16="http://schemas.microsoft.com/office/drawing/2014/main" val="20000"/>
                    </a:ext>
                  </a:extLst>
                </a:gridCol>
                <a:gridCol w="2541930">
                  <a:extLst>
                    <a:ext uri="{9D8B030D-6E8A-4147-A177-3AD203B41FA5}">
                      <a16:colId xmlns="" xmlns:a16="http://schemas.microsoft.com/office/drawing/2014/main" val="20001"/>
                    </a:ext>
                  </a:extLst>
                </a:gridCol>
                <a:gridCol w="1093544">
                  <a:extLst>
                    <a:ext uri="{9D8B030D-6E8A-4147-A177-3AD203B41FA5}">
                      <a16:colId xmlns="" xmlns:a16="http://schemas.microsoft.com/office/drawing/2014/main" val="20002"/>
                    </a:ext>
                  </a:extLst>
                </a:gridCol>
                <a:gridCol w="4468480">
                  <a:extLst>
                    <a:ext uri="{9D8B030D-6E8A-4147-A177-3AD203B41FA5}">
                      <a16:colId xmlns="" xmlns:a16="http://schemas.microsoft.com/office/drawing/2014/main" val="20003"/>
                    </a:ext>
                  </a:extLst>
                </a:gridCol>
              </a:tblGrid>
              <a:tr h="349552">
                <a:tc gridSpan="4">
                  <a:txBody>
                    <a:bodyPr/>
                    <a:lstStyle/>
                    <a:p>
                      <a:pPr marL="0" marR="0" lvl="0" indent="0" algn="just" defTabSz="1017588"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Arial" pitchFamily="34" charset="0"/>
                          <a:cs typeface="Arial" pitchFamily="34" charset="0"/>
                        </a:rPr>
                        <a:t>Ob. 3 - </a:t>
                      </a: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Migliorare la gestione delle procedure di evidenza pubblica per l’affidamento di lavori e l’acquisizione di servizi e/o forniture  </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solidFill>
                  </a:tcPr>
                </a:tc>
                <a:tc hMerge="1">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l" defTabSz="1017588" rtl="0" eaLnBrk="0" fontAlgn="base" latinLnBrk="0" hangingPunct="0">
                        <a:lnSpc>
                          <a:spcPct val="100000"/>
                        </a:lnSpc>
                        <a:spcBef>
                          <a:spcPct val="0"/>
                        </a:spcBef>
                        <a:spcAft>
                          <a:spcPct val="0"/>
                        </a:spcAft>
                        <a:buClrTx/>
                        <a:buSzTx/>
                        <a:buFontTx/>
                        <a:buNone/>
                        <a:tabLst/>
                      </a:pPr>
                      <a:endParaRPr kumimoji="0" lang="it-IT" altLang="it-IT" sz="1300" b="0" i="0" u="none" strike="noStrike" cap="none" normalizeH="0" baseline="0" dirty="0" smtClean="0">
                        <a:ln>
                          <a:noFill/>
                        </a:ln>
                        <a:solidFill>
                          <a:srgbClr val="FFFFFF"/>
                        </a:solidFill>
                        <a:effectLst/>
                        <a:latin typeface="Arial" pitchFamily="34" charset="0"/>
                        <a:cs typeface="Arial" pitchFamily="34" charset="0"/>
                      </a:endParaRPr>
                    </a:p>
                  </a:txBody>
                  <a:tcPr marL="36001" marR="36001"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0000"/>
                  </a:ext>
                </a:extLst>
              </a:tr>
              <a:tr h="336108">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noProof="0" dirty="0" smtClean="0">
                          <a:ln>
                            <a:noFill/>
                          </a:ln>
                          <a:solidFill>
                            <a:srgbClr val="FFFFFF"/>
                          </a:solidFill>
                          <a:effectLst/>
                          <a:latin typeface="Arial" pitchFamily="34" charset="0"/>
                          <a:cs typeface="Arial" pitchFamily="34" charset="0"/>
                        </a:rPr>
                        <a:t>Categoria intervento</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Misura di miglioramento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Strutture destinatarie</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noProof="0" dirty="0" smtClean="0">
                          <a:ln>
                            <a:noFill/>
                          </a:ln>
                          <a:solidFill>
                            <a:srgbClr val="FFFFFF"/>
                          </a:solidFill>
                          <a:effectLst/>
                          <a:latin typeface="Arial" pitchFamily="34" charset="0"/>
                          <a:cs typeface="Arial" pitchFamily="34" charset="0"/>
                        </a:rPr>
                        <a:t>Attività realizzate</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solidFill>
                  </a:tcPr>
                </a:tc>
                <a:extLst>
                  <a:ext uri="{0D108BD9-81ED-4DB2-BD59-A6C34878D82A}">
                    <a16:rowId xmlns="" xmlns:a16="http://schemas.microsoft.com/office/drawing/2014/main" val="10001"/>
                  </a:ext>
                </a:extLst>
              </a:tr>
              <a:tr h="873880">
                <a:tc>
                  <a:txBody>
                    <a:bodyPr/>
                    <a:lstStyle/>
                    <a:p>
                      <a:pPr marL="0" marR="0" lvl="0" indent="0" algn="ctr" defTabSz="1017588" rtl="0" eaLnBrk="1" fontAlgn="base" latinLnBrk="0" hangingPunct="1">
                        <a:lnSpc>
                          <a:spcPct val="105000"/>
                        </a:lnSpc>
                        <a:spcBef>
                          <a:spcPct val="0"/>
                        </a:spcBef>
                        <a:spcAft>
                          <a:spcPct val="0"/>
                        </a:spcAft>
                        <a:buClrTx/>
                        <a:buSzTx/>
                        <a:buFontTx/>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Semplifica-zione procedurale</a:t>
                      </a:r>
                    </a:p>
                  </a:txBody>
                  <a:tcPr marL="17724" marR="17724" marT="0" marB="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1" fontAlgn="base" latinLnBrk="0" hangingPunct="1">
                        <a:lnSpc>
                          <a:spcPct val="105000"/>
                        </a:lnSpc>
                        <a:spcBef>
                          <a:spcPct val="0"/>
                        </a:spcBef>
                        <a:spcAft>
                          <a:spcPct val="0"/>
                        </a:spcAft>
                        <a:buClrTx/>
                        <a:buSzTx/>
                        <a:buFontTx/>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Creazione di elenchi dell'Amministrazione di personale da impiegare nelle  Commissioni di gara</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Beneficiari Asse I del PON</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defRPr/>
                      </a:pPr>
                      <a:r>
                        <a:rPr kumimoji="0" lang="it-IT" sz="1100" b="0" i="0" u="none" strike="noStrike" kern="1200" cap="none" normalizeH="0" baseline="0" dirty="0" smtClean="0">
                          <a:ln>
                            <a:noFill/>
                          </a:ln>
                          <a:solidFill>
                            <a:schemeClr val="accent6"/>
                          </a:solidFill>
                          <a:effectLst/>
                          <a:latin typeface="Arial" pitchFamily="34" charset="0"/>
                          <a:ea typeface="+mn-ea"/>
                          <a:cs typeface="Angsana New" pitchFamily="18" charset="-34"/>
                        </a:rPr>
                        <a:t>Formazione di un elenco di commissari costituito da dipendenti con qualifica di dirigente in quiescenza o funzionario in servizio del Mibact, dotati di specifiche professionalità e competenze (Circolare SG 36/2016). L’elenco è utilizzato da ottobre 2016.</a:t>
                      </a:r>
                      <a:endParaRPr kumimoji="0" lang="it-IT" altLang="it-IT" sz="1100" b="0" i="0" u="none" strike="noStrike" kern="1200" cap="none" normalizeH="0" baseline="0" dirty="0" smtClean="0">
                        <a:ln>
                          <a:noFill/>
                        </a:ln>
                        <a:solidFill>
                          <a:schemeClr val="accent6"/>
                        </a:solidFill>
                        <a:effectLst/>
                        <a:latin typeface="Arial" pitchFamily="34" charset="0"/>
                        <a:ea typeface="+mn-ea"/>
                        <a:cs typeface="Angsana New" pitchFamily="18" charset="-34"/>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r h="1048656">
                <a:tc>
                  <a:txBody>
                    <a:body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Semplificazione procedurale</a:t>
                      </a:r>
                    </a:p>
                  </a:txBody>
                  <a:tcPr marL="17724" marR="17724" marT="0" marB="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ea typeface="Times New Roman" pitchFamily="18" charset="0"/>
                          <a:cs typeface="Angsana New" pitchFamily="18" charset="-34"/>
                        </a:rPr>
                        <a:t>Previsione di componenti supplenti nelle Commissioni giudicatrici per garantire continuità e tempestività alle operazioni di gara</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Beneficiari Asse I del PON</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defRPr/>
                      </a:pPr>
                      <a:r>
                        <a:rPr kumimoji="0" lang="it-IT" sz="1100" b="0" i="0" u="none" strike="noStrike" kern="1200" cap="none" normalizeH="0" baseline="0" dirty="0" smtClean="0">
                          <a:ln>
                            <a:noFill/>
                          </a:ln>
                          <a:solidFill>
                            <a:schemeClr val="accent6"/>
                          </a:solidFill>
                          <a:effectLst/>
                          <a:latin typeface="Arial" pitchFamily="34" charset="0"/>
                          <a:ea typeface="+mn-ea"/>
                          <a:cs typeface="Angsana New" pitchFamily="18" charset="-34"/>
                        </a:rPr>
                        <a:t>Emanazione di disposizioni (Circolare SG 36/2016) che prevedono la nomina dei commissari di gara dall’elenco appositamente predisposto in numero doppio rispetto ai componenti previsti per ciascuna Commissione, affinché possano essere immediatamente individuati i supplenti in caso di impedimento dei membri effettivi.</a:t>
                      </a:r>
                      <a:endParaRPr kumimoji="0" lang="it-IT" altLang="it-IT" sz="1100" b="0" i="0" u="none" strike="noStrike" kern="1200" cap="none" normalizeH="0" baseline="0" dirty="0" smtClean="0">
                        <a:ln>
                          <a:noFill/>
                        </a:ln>
                        <a:solidFill>
                          <a:schemeClr val="accent6"/>
                        </a:solidFill>
                        <a:effectLst/>
                        <a:latin typeface="Arial" pitchFamily="34" charset="0"/>
                        <a:ea typeface="+mn-ea"/>
                        <a:cs typeface="Angsana New" pitchFamily="18" charset="-34"/>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3"/>
                  </a:ext>
                </a:extLst>
              </a:tr>
              <a:tr h="831486">
                <a:tc>
                  <a:txBody>
                    <a:body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Semplifica-</a:t>
                      </a:r>
                    </a:p>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zione procedurale</a:t>
                      </a:r>
                    </a:p>
                  </a:txBody>
                  <a:tcPr marL="17724" marR="17724" marT="0" marB="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ea typeface="Times New Roman" pitchFamily="18" charset="0"/>
                          <a:cs typeface="Angsana New" pitchFamily="18" charset="-34"/>
                        </a:rPr>
                        <a:t>Previsione nei bandi di gara dell’indicazione dei tempi massimi per la valutazione delle offerte</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Beneficiari Asse I del PON</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defRPr/>
                      </a:pPr>
                      <a:r>
                        <a:rPr kumimoji="0" lang="it-IT" sz="1100" b="0" i="0" u="none" strike="noStrike" kern="1200" cap="none" normalizeH="0" baseline="0" dirty="0" smtClean="0">
                          <a:ln>
                            <a:noFill/>
                          </a:ln>
                          <a:solidFill>
                            <a:schemeClr val="accent6"/>
                          </a:solidFill>
                          <a:effectLst/>
                          <a:latin typeface="Arial" pitchFamily="34" charset="0"/>
                          <a:ea typeface="Times New Roman" pitchFamily="18" charset="0"/>
                          <a:cs typeface="Angsana New" pitchFamily="18" charset="-34"/>
                        </a:rPr>
                        <a:t>Comunicazione del responsabile del PRA ai beneficiari e alla Centrale di Committenza Invitalia affinché i bandi prevedano i tempi massimi per la valutazione delle offerte uguali o inferiori al target previsto del PRA. </a:t>
                      </a:r>
                      <a:endParaRPr kumimoji="0" lang="it-IT" altLang="it-IT" sz="1100" b="0" i="0" u="none" strike="noStrike" kern="1200" cap="none" normalizeH="0" baseline="0" dirty="0" smtClean="0">
                        <a:ln>
                          <a:noFill/>
                        </a:ln>
                        <a:solidFill>
                          <a:schemeClr val="accent6"/>
                        </a:solidFill>
                        <a:effectLst/>
                        <a:latin typeface="Arial" pitchFamily="34" charset="0"/>
                        <a:ea typeface="Times New Roman" pitchFamily="18" charset="0"/>
                        <a:cs typeface="Angsana New" pitchFamily="18" charset="-34"/>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4"/>
                  </a:ext>
                </a:extLst>
              </a:tr>
              <a:tr h="873880">
                <a:tc>
                  <a:txBody>
                    <a:body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Semplifica-zione procedurale</a:t>
                      </a:r>
                    </a:p>
                  </a:txBody>
                  <a:tcPr marL="17724" marR="17724" marT="0" marB="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ea typeface="Times New Roman" pitchFamily="18" charset="0"/>
                          <a:cs typeface="Angsana New" pitchFamily="18" charset="-34"/>
                        </a:rPr>
                        <a:t>Standardizzazione della modulistica di gara per garantire uniformità e rapidità nella predisposizione dei documenti e per ridurre gli errori</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Beneficiari Asse I del PON</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sz="1100" b="0" i="0" u="none" strike="noStrike" kern="1200" cap="none" normalizeH="0" baseline="0" dirty="0" smtClean="0">
                          <a:ln>
                            <a:noFill/>
                          </a:ln>
                          <a:solidFill>
                            <a:schemeClr val="accent6"/>
                          </a:solidFill>
                          <a:effectLst/>
                          <a:latin typeface="Arial" pitchFamily="34" charset="0"/>
                          <a:ea typeface="Times New Roman" pitchFamily="18" charset="0"/>
                          <a:cs typeface="Angsana New" pitchFamily="18" charset="-34"/>
                        </a:rPr>
                        <a:t>Attuato tramite Centrale di committenza Invitalia, attivata mediante Accordo sottoscritto a novembre 2015, che emana bandi standardizzati.</a:t>
                      </a:r>
                      <a:endParaRPr kumimoji="0" lang="it-IT" altLang="it-IT" sz="1100" b="0" i="0" u="none" strike="noStrike" kern="1200" cap="none" normalizeH="0" baseline="0" dirty="0" smtClean="0">
                        <a:ln>
                          <a:noFill/>
                        </a:ln>
                        <a:solidFill>
                          <a:schemeClr val="accent6"/>
                        </a:solidFill>
                        <a:effectLst/>
                        <a:latin typeface="Arial" pitchFamily="34" charset="0"/>
                        <a:ea typeface="Times New Roman" pitchFamily="18" charset="0"/>
                        <a:cs typeface="Angsana New" pitchFamily="18" charset="-34"/>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5"/>
                  </a:ext>
                </a:extLst>
              </a:tr>
              <a:tr h="1048656">
                <a:tc>
                  <a:txBody>
                    <a:body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Semplificazione procedurale</a:t>
                      </a:r>
                    </a:p>
                  </a:txBody>
                  <a:tcPr marL="17724" marR="17724" marT="0" marB="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Utilizzo della comunicazione digitale certificata con altri enti/organismi pubblici per la verifica dei requisiti ex artt.38 e 48 del D.lgs.163/2006 e il controllo preventivo sui contratti</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Tutte le strutture</a:t>
                      </a:r>
                    </a:p>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che partecipano</a:t>
                      </a:r>
                    </a:p>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al PON</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sz="1100" b="0" i="0" u="none" strike="noStrike" kern="1200" cap="none" normalizeH="0" baseline="0" dirty="0" smtClean="0">
                          <a:ln>
                            <a:noFill/>
                          </a:ln>
                          <a:solidFill>
                            <a:schemeClr val="accent6"/>
                          </a:solidFill>
                          <a:effectLst/>
                          <a:latin typeface="Arial" pitchFamily="34" charset="0"/>
                          <a:ea typeface="Times New Roman" pitchFamily="18" charset="0"/>
                          <a:cs typeface="Angsana New" pitchFamily="18" charset="-34"/>
                        </a:rPr>
                        <a:t>Definite nuove modalità di invio degli atti soggetti ai controlli preventivi di legittimità agli organi preposti mediante comunicazione digitale certificata, ciò ha consentito la r</a:t>
                      </a:r>
                      <a:r>
                        <a:rPr kumimoji="0" lang="it-IT" altLang="it-IT" sz="1100" b="0" i="0" u="none" strike="noStrike" kern="1200" cap="none" normalizeH="0" baseline="0" dirty="0" smtClean="0">
                          <a:ln>
                            <a:noFill/>
                          </a:ln>
                          <a:solidFill>
                            <a:schemeClr val="accent6"/>
                          </a:solidFill>
                          <a:effectLst/>
                          <a:latin typeface="Arial" pitchFamily="34" charset="0"/>
                          <a:ea typeface="Times New Roman" pitchFamily="18" charset="0"/>
                          <a:cs typeface="Angsana New" pitchFamily="18" charset="-34"/>
                        </a:rPr>
                        <a:t>iduzione del 20% dei tempi di esperimento dei controlli preventivi.</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6"/>
                  </a:ext>
                </a:extLst>
              </a:tr>
              <a:tr h="524328">
                <a:tc>
                  <a:txBody>
                    <a:body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sz="1100" b="0" i="0" u="none" strike="noStrike" kern="1200" cap="none" normalizeH="0" baseline="0" dirty="0" smtClean="0">
                          <a:ln>
                            <a:noFill/>
                          </a:ln>
                          <a:solidFill>
                            <a:schemeClr val="accent6"/>
                          </a:solidFill>
                          <a:effectLst/>
                          <a:latin typeface="Arial" pitchFamily="34" charset="0"/>
                          <a:ea typeface="+mn-ea"/>
                          <a:cs typeface="Angsana New" pitchFamily="18" charset="-34"/>
                        </a:rPr>
                        <a:t>Stru-menti comuni</a:t>
                      </a:r>
                      <a:endPar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endParaRPr>
                    </a:p>
                  </a:txBody>
                  <a:tcPr marL="17724" marR="17724" marT="0" marB="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l"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Estensione graduale dell’attuale piattaforma di </a:t>
                      </a:r>
                      <a:r>
                        <a:rPr kumimoji="0" lang="it-IT" altLang="it-IT" sz="1100" b="0" i="1" u="none" strike="noStrike" cap="none" normalizeH="0" baseline="0" dirty="0" smtClean="0">
                          <a:ln>
                            <a:noFill/>
                          </a:ln>
                          <a:solidFill>
                            <a:schemeClr val="accent6"/>
                          </a:solidFill>
                          <a:effectLst/>
                          <a:latin typeface="Arial" pitchFamily="34" charset="0"/>
                          <a:cs typeface="Angsana New" pitchFamily="18" charset="-34"/>
                        </a:rPr>
                        <a:t>e-procurement</a:t>
                      </a:r>
                      <a:endPar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Beneficiari Asse I del PON</a:t>
                      </a: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rPr>
                        <a:t>Totalità dei bandi gestiti dalla Centrale di Committenza Invitalia pubblicati sulla piattaforma di </a:t>
                      </a:r>
                      <a:r>
                        <a:rPr kumimoji="0" lang="it-IT" altLang="it-IT" sz="1100" b="0" i="1" u="none" strike="noStrike" cap="none" normalizeH="0" baseline="0" dirty="0" smtClean="0">
                          <a:ln>
                            <a:noFill/>
                          </a:ln>
                          <a:solidFill>
                            <a:schemeClr val="accent6"/>
                          </a:solidFill>
                          <a:effectLst/>
                          <a:latin typeface="Arial" pitchFamily="34" charset="0"/>
                          <a:cs typeface="Angsana New" pitchFamily="18" charset="-34"/>
                        </a:rPr>
                        <a:t>e-procurement</a:t>
                      </a:r>
                      <a:endParaRPr kumimoji="0" lang="it-IT" altLang="it-IT" sz="1100" b="0" i="0" u="none" strike="noStrike" cap="none" normalizeH="0" baseline="0" dirty="0" smtClean="0">
                        <a:ln>
                          <a:noFill/>
                        </a:ln>
                        <a:solidFill>
                          <a:schemeClr val="accent6"/>
                        </a:solidFill>
                        <a:effectLst/>
                        <a:latin typeface="Arial" pitchFamily="34" charset="0"/>
                        <a:cs typeface="Angsana New" pitchFamily="18" charset="-34"/>
                      </a:endParaRPr>
                    </a:p>
                  </a:txBody>
                  <a:tcPr marL="17724" marR="1772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7"/>
                  </a:ext>
                </a:extLst>
              </a:tr>
            </a:tbl>
          </a:graphicData>
        </a:graphic>
      </p:graphicFrame>
      <p:sp>
        <p:nvSpPr>
          <p:cNvPr id="12327" name="Slide Number Placeholder 3"/>
          <p:cNvSpPr txBox="1">
            <a:spLocks noGrp="1"/>
          </p:cNvSpPr>
          <p:nvPr/>
        </p:nvSpPr>
        <p:spPr bwMode="auto">
          <a:xfrm>
            <a:off x="399238" y="6491082"/>
            <a:ext cx="306387" cy="144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smtClean="0"/>
              <a:t>8</a:t>
            </a:r>
            <a:endParaRPr lang="en-US" altLang="en-US" sz="1200" b="1" dirty="0">
              <a:solidFill>
                <a:srgbClr val="8DCC00"/>
              </a:solidFill>
              <a:cs typeface="Angsana New" pitchFamily="18"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526799" y="173656"/>
            <a:ext cx="9124399" cy="630202"/>
          </a:xfrm>
        </p:spPr>
        <p:txBody>
          <a:bodyPr/>
          <a:lstStyle/>
          <a:p>
            <a:r>
              <a:rPr lang="en-US" altLang="en-US" sz="2200" dirty="0"/>
              <a:t>M</a:t>
            </a:r>
            <a:r>
              <a:rPr lang="it-IT" altLang="en-US" sz="2200" dirty="0"/>
              <a:t>isure di miglioramento amministrativo</a:t>
            </a:r>
            <a:endParaRPr lang="it-IT" altLang="it-IT" sz="2200" dirty="0"/>
          </a:p>
        </p:txBody>
      </p:sp>
      <p:graphicFrame>
        <p:nvGraphicFramePr>
          <p:cNvPr id="31822" name="Group 78"/>
          <p:cNvGraphicFramePr>
            <a:graphicFrameLocks noGrp="1"/>
          </p:cNvGraphicFramePr>
          <p:nvPr>
            <p:ph idx="1"/>
            <p:extLst>
              <p:ext uri="{D42A27DB-BD31-4B8C-83A1-F6EECF244321}">
                <p14:modId xmlns:p14="http://schemas.microsoft.com/office/powerpoint/2010/main" val="1002474343"/>
              </p:ext>
            </p:extLst>
          </p:nvPr>
        </p:nvGraphicFramePr>
        <p:xfrm>
          <a:off x="529925" y="655480"/>
          <a:ext cx="8822377" cy="3601681"/>
        </p:xfrm>
        <a:graphic>
          <a:graphicData uri="http://schemas.openxmlformats.org/drawingml/2006/table">
            <a:tbl>
              <a:tblPr/>
              <a:tblGrid>
                <a:gridCol w="837669">
                  <a:extLst>
                    <a:ext uri="{9D8B030D-6E8A-4147-A177-3AD203B41FA5}">
                      <a16:colId xmlns="" xmlns:a16="http://schemas.microsoft.com/office/drawing/2014/main" val="20000"/>
                    </a:ext>
                  </a:extLst>
                </a:gridCol>
                <a:gridCol w="3227861">
                  <a:extLst>
                    <a:ext uri="{9D8B030D-6E8A-4147-A177-3AD203B41FA5}">
                      <a16:colId xmlns="" xmlns:a16="http://schemas.microsoft.com/office/drawing/2014/main" val="20001"/>
                    </a:ext>
                  </a:extLst>
                </a:gridCol>
                <a:gridCol w="1019324">
                  <a:extLst>
                    <a:ext uri="{9D8B030D-6E8A-4147-A177-3AD203B41FA5}">
                      <a16:colId xmlns="" xmlns:a16="http://schemas.microsoft.com/office/drawing/2014/main" val="20002"/>
                    </a:ext>
                  </a:extLst>
                </a:gridCol>
                <a:gridCol w="3737523">
                  <a:extLst>
                    <a:ext uri="{9D8B030D-6E8A-4147-A177-3AD203B41FA5}">
                      <a16:colId xmlns="" xmlns:a16="http://schemas.microsoft.com/office/drawing/2014/main" val="20003"/>
                    </a:ext>
                  </a:extLst>
                </a:gridCol>
              </a:tblGrid>
              <a:tr h="413065">
                <a:tc gridSpan="4">
                  <a:txBody>
                    <a:bodyPr/>
                    <a:lstStyle/>
                    <a:p>
                      <a:pPr marL="0" marR="0" lvl="0" indent="0" algn="just" defTabSz="1017588"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Arial" pitchFamily="34" charset="0"/>
                          <a:cs typeface="Arial" pitchFamily="34" charset="0"/>
                        </a:rPr>
                        <a:t>Ob. 4 - </a:t>
                      </a: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Rendere più efficiente l’applicazione delle procedure di controllo, rendicontazione ed esecuzione dei pagamenti</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8080"/>
                    </a:solidFill>
                  </a:tcPr>
                </a:tc>
                <a:tc hMerge="1">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l" defTabSz="1017588" rtl="0" eaLnBrk="0" fontAlgn="base" latinLnBrk="0" hangingPunct="0">
                        <a:lnSpc>
                          <a:spcPct val="100000"/>
                        </a:lnSpc>
                        <a:spcBef>
                          <a:spcPct val="0"/>
                        </a:spcBef>
                        <a:spcAft>
                          <a:spcPct val="0"/>
                        </a:spcAft>
                        <a:buClrTx/>
                        <a:buSzTx/>
                        <a:buFontTx/>
                        <a:buNone/>
                        <a:tabLst/>
                      </a:pPr>
                      <a:endParaRPr kumimoji="0" lang="en-US" altLang="it-IT" sz="1400" b="1" i="0" u="none" strike="noStrike" cap="none" normalizeH="0" baseline="0" dirty="0" smtClean="0">
                        <a:ln>
                          <a:noFill/>
                        </a:ln>
                        <a:solidFill>
                          <a:srgbClr val="FFFFFF"/>
                        </a:solidFill>
                        <a:effectLst/>
                        <a:latin typeface="Arial" pitchFamily="34" charset="0"/>
                        <a:cs typeface="Arial" pitchFamily="34" charset="0"/>
                      </a:endParaRPr>
                    </a:p>
                  </a:txBody>
                  <a:tcPr marL="36000" marR="36000" marT="35998" marB="359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8080"/>
                    </a:solidFill>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0000"/>
                  </a:ext>
                </a:extLst>
              </a:tr>
              <a:tr h="439950">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noProof="0" dirty="0" smtClean="0">
                          <a:ln>
                            <a:noFill/>
                          </a:ln>
                          <a:solidFill>
                            <a:srgbClr val="FFFFFF"/>
                          </a:solidFill>
                          <a:effectLst/>
                          <a:latin typeface="Arial" pitchFamily="34" charset="0"/>
                          <a:cs typeface="Arial" pitchFamily="34" charset="0"/>
                        </a:rPr>
                        <a:t>Categoria intervento</a:t>
                      </a: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8080"/>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Misura di miglioramento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8080"/>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Strutture destinatarie</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noProof="0" dirty="0" smtClean="0">
                          <a:ln>
                            <a:noFill/>
                          </a:ln>
                          <a:solidFill>
                            <a:srgbClr val="FFFFFF"/>
                          </a:solidFill>
                          <a:effectLst/>
                          <a:latin typeface="Arial" pitchFamily="34" charset="0"/>
                          <a:cs typeface="Arial" pitchFamily="34" charset="0"/>
                        </a:rPr>
                        <a:t>Attività realizzate</a:t>
                      </a: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8080"/>
                    </a:solidFill>
                  </a:tcPr>
                </a:tc>
                <a:extLst>
                  <a:ext uri="{0D108BD9-81ED-4DB2-BD59-A6C34878D82A}">
                    <a16:rowId xmlns="" xmlns:a16="http://schemas.microsoft.com/office/drawing/2014/main" val="10001"/>
                  </a:ext>
                </a:extLst>
              </a:tr>
              <a:tr h="1461721">
                <a:tc>
                  <a:txBody>
                    <a:bodyPr/>
                    <a:lstStyle/>
                    <a:p>
                      <a:pPr marL="0" marR="0" lvl="0" indent="0" algn="ctr" defTabSz="1017588" rtl="0" eaLnBrk="1" fontAlgn="base" latinLnBrk="0" hangingPunct="1">
                        <a:lnSpc>
                          <a:spcPct val="105000"/>
                        </a:lnSpc>
                        <a:spcBef>
                          <a:spcPct val="0"/>
                        </a:spcBef>
                        <a:spcAft>
                          <a:spcPct val="0"/>
                        </a:spcAft>
                        <a:buClrTx/>
                        <a:buSzTx/>
                        <a:buFontTx/>
                        <a:buNone/>
                        <a:tabLst/>
                        <a:defRPr/>
                      </a:pPr>
                      <a:r>
                        <a:rPr kumimoji="0" lang="it-IT" altLang="it-IT" sz="1100" b="0" i="0" u="none" strike="noStrike" kern="1200" cap="none" normalizeH="0" baseline="0" dirty="0" smtClean="0">
                          <a:ln>
                            <a:noFill/>
                          </a:ln>
                          <a:solidFill>
                            <a:srgbClr val="777777"/>
                          </a:solidFill>
                          <a:effectLst/>
                          <a:latin typeface="Arial" pitchFamily="34" charset="0"/>
                          <a:ea typeface="+mn-ea"/>
                          <a:cs typeface="Angsana New" pitchFamily="18" charset="-34"/>
                        </a:rPr>
                        <a:t>Semplificazione procedurale</a:t>
                      </a:r>
                    </a:p>
                  </a:txBody>
                  <a:tcPr marL="35449" marR="35449" marT="31756" marB="31756"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1" fontAlgn="base" latinLnBrk="0" hangingPunct="1">
                        <a:lnSpc>
                          <a:spcPct val="105000"/>
                        </a:lnSpc>
                        <a:spcBef>
                          <a:spcPct val="0"/>
                        </a:spcBef>
                        <a:spcAft>
                          <a:spcPct val="0"/>
                        </a:spcAft>
                        <a:buClrTx/>
                        <a:buSzTx/>
                        <a:buFontTx/>
                        <a:buNone/>
                        <a:tabLst/>
                      </a:pPr>
                      <a:r>
                        <a:rPr kumimoji="0" lang="it-IT" altLang="it-IT" sz="1100" b="0" i="0" u="none" strike="noStrike" cap="none" normalizeH="0" baseline="0" dirty="0" smtClean="0">
                          <a:ln>
                            <a:noFill/>
                          </a:ln>
                          <a:solidFill>
                            <a:srgbClr val="777777"/>
                          </a:solidFill>
                          <a:effectLst/>
                          <a:latin typeface="Arial" pitchFamily="34" charset="0"/>
                          <a:cs typeface="Angsana New" pitchFamily="18" charset="-34"/>
                        </a:rPr>
                        <a:t>Attivazione di procedure obbligatorie di autocontrollo delle operazioni di responsabilità dei beneficiari, al fine di rendere lo svolgimento dei controlli di I livello da parte dell’Autorità di gestione più rapido e di diminuire le carenze documentali</a:t>
                      </a: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rgbClr val="777777"/>
                          </a:solidFill>
                          <a:effectLst/>
                          <a:latin typeface="Arial" pitchFamily="34" charset="0"/>
                          <a:cs typeface="Angsana New" pitchFamily="18" charset="-34"/>
                        </a:rPr>
                        <a:t>Beneficiari Asse I</a:t>
                      </a: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pPr>
                      <a:r>
                        <a:rPr kumimoji="0" lang="it-IT" sz="1100" b="0" i="0" u="none" strike="noStrike" kern="1200" cap="none" normalizeH="0" baseline="0" dirty="0" smtClean="0">
                          <a:ln>
                            <a:noFill/>
                          </a:ln>
                          <a:solidFill>
                            <a:srgbClr val="777777"/>
                          </a:solidFill>
                          <a:effectLst/>
                          <a:latin typeface="Arial" pitchFamily="34" charset="0"/>
                          <a:ea typeface="+mn-ea"/>
                          <a:cs typeface="Angsana New" pitchFamily="18" charset="-34"/>
                        </a:rPr>
                        <a:t>Le procedure di autocontrollo per i Beneficiari sono state definite mediante la predisposizione di apposite check-list di autocontrollo per ciascun macroprocesso del PON (appalti, aiuti, collaboratori/consulenti) che i beneficiari devono obbligatoriamente compilare e trasmettere all’Autorità di gestione in occasione delle dichiarazioni periodiche di spesa. </a:t>
                      </a:r>
                      <a:endParaRPr kumimoji="0" lang="it-IT" altLang="it-IT" sz="1100" b="0" i="0" u="none" strike="noStrike" kern="1200" cap="none" normalizeH="0" baseline="0" dirty="0" smtClean="0">
                        <a:ln>
                          <a:noFill/>
                        </a:ln>
                        <a:solidFill>
                          <a:srgbClr val="777777"/>
                        </a:solidFill>
                        <a:effectLst/>
                        <a:latin typeface="Arial" pitchFamily="34" charset="0"/>
                        <a:ea typeface="+mn-ea"/>
                        <a:cs typeface="Angsana New" pitchFamily="18" charset="-34"/>
                      </a:endParaRP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r h="1286945">
                <a:tc>
                  <a:txBody>
                    <a:body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kern="1200" cap="none" normalizeH="0" baseline="0" dirty="0" smtClean="0">
                          <a:ln>
                            <a:noFill/>
                          </a:ln>
                          <a:solidFill>
                            <a:srgbClr val="777777"/>
                          </a:solidFill>
                          <a:effectLst/>
                          <a:latin typeface="Arial" pitchFamily="34" charset="0"/>
                          <a:ea typeface="+mn-ea"/>
                          <a:cs typeface="Angsana New" pitchFamily="18" charset="-34"/>
                        </a:rPr>
                        <a:t>Semplificazione procedurale</a:t>
                      </a:r>
                    </a:p>
                  </a:txBody>
                  <a:tcPr marL="35449" marR="35449" marT="31756" marB="31756"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rgbClr val="777777"/>
                          </a:solidFill>
                          <a:effectLst/>
                          <a:latin typeface="Arial" pitchFamily="34" charset="0"/>
                          <a:ea typeface="Times New Roman" pitchFamily="18" charset="0"/>
                          <a:cs typeface="Angsana New" pitchFamily="18" charset="-34"/>
                        </a:rPr>
                        <a:t>Predisposizione da parte dell’Autorità di gestione di linee guida/ vademecum sulle attività di controllo e rendicontazione a specifico utilizzo dei beneficiari</a:t>
                      </a: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rgbClr val="777777"/>
                          </a:solidFill>
                          <a:effectLst/>
                          <a:latin typeface="Arial" pitchFamily="34" charset="0"/>
                          <a:cs typeface="Angsana New" pitchFamily="18" charset="-34"/>
                        </a:rPr>
                        <a:t>Beneficiari Asse I</a:t>
                      </a: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pPr>
                      <a:r>
                        <a:rPr kumimoji="0" lang="it-IT" sz="1100" b="0" i="0" u="none" strike="noStrike" kern="1200" cap="none" normalizeH="0" baseline="0" dirty="0" smtClean="0">
                          <a:ln>
                            <a:noFill/>
                          </a:ln>
                          <a:solidFill>
                            <a:srgbClr val="777777"/>
                          </a:solidFill>
                          <a:effectLst/>
                          <a:latin typeface="Arial" pitchFamily="34" charset="0"/>
                          <a:ea typeface="+mn-ea"/>
                          <a:cs typeface="Angsana New" pitchFamily="18" charset="-34"/>
                        </a:rPr>
                        <a:t>Sono state elaborate, contestualmente alla definizione del Sistema di gestione e controllo, le seguenti linee guida/manuali a specifico utilizzo dei Beneficiari: Istruzioni operative per i beneficiari; Manuale delle verifiche di gestione; Linee guida azioni in materia di informazione e pubblicità.</a:t>
                      </a:r>
                      <a:endParaRPr kumimoji="0" lang="it-IT" altLang="it-IT" sz="1100" b="0" i="0" u="none" strike="noStrike" kern="1200" cap="none" normalizeH="0" baseline="0" dirty="0" smtClean="0">
                        <a:ln>
                          <a:noFill/>
                        </a:ln>
                        <a:solidFill>
                          <a:srgbClr val="777777"/>
                        </a:solidFill>
                        <a:effectLst/>
                        <a:latin typeface="Arial" pitchFamily="34" charset="0"/>
                        <a:ea typeface="+mn-ea"/>
                        <a:cs typeface="Angsana New" pitchFamily="18" charset="-34"/>
                      </a:endParaRPr>
                    </a:p>
                  </a:txBody>
                  <a:tcPr marL="35449" marR="35449" marT="31756" marB="317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3"/>
                  </a:ext>
                </a:extLst>
              </a:tr>
            </a:tbl>
          </a:graphicData>
        </a:graphic>
      </p:graphicFrame>
      <p:sp>
        <p:nvSpPr>
          <p:cNvPr id="13339" name="Slide Number Placeholder 3"/>
          <p:cNvSpPr txBox="1">
            <a:spLocks noGrp="1"/>
          </p:cNvSpPr>
          <p:nvPr/>
        </p:nvSpPr>
        <p:spPr bwMode="auto">
          <a:xfrm>
            <a:off x="450202" y="6491082"/>
            <a:ext cx="306387" cy="144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a:t>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08411" y="218842"/>
            <a:ext cx="8986364" cy="630202"/>
          </a:xfrm>
        </p:spPr>
        <p:txBody>
          <a:bodyPr/>
          <a:lstStyle/>
          <a:p>
            <a:r>
              <a:rPr lang="en-US" altLang="en-US" sz="2200" dirty="0"/>
              <a:t>M</a:t>
            </a:r>
            <a:r>
              <a:rPr lang="it-IT" altLang="en-US" sz="2200" dirty="0"/>
              <a:t>isure di miglioramento amministrativo</a:t>
            </a:r>
            <a:endParaRPr lang="it-IT" altLang="it-IT" sz="2200" dirty="0"/>
          </a:p>
        </p:txBody>
      </p:sp>
      <p:graphicFrame>
        <p:nvGraphicFramePr>
          <p:cNvPr id="33920" name="Group 128"/>
          <p:cNvGraphicFramePr>
            <a:graphicFrameLocks noGrp="1"/>
          </p:cNvGraphicFramePr>
          <p:nvPr>
            <p:ph idx="1"/>
            <p:extLst>
              <p:ext uri="{D42A27DB-BD31-4B8C-83A1-F6EECF244321}">
                <p14:modId xmlns:p14="http://schemas.microsoft.com/office/powerpoint/2010/main" val="1354236669"/>
              </p:ext>
            </p:extLst>
          </p:nvPr>
        </p:nvGraphicFramePr>
        <p:xfrm>
          <a:off x="421801" y="693768"/>
          <a:ext cx="9023939" cy="5743008"/>
        </p:xfrm>
        <a:graphic>
          <a:graphicData uri="http://schemas.openxmlformats.org/drawingml/2006/table">
            <a:tbl>
              <a:tblPr/>
              <a:tblGrid>
                <a:gridCol w="818377">
                  <a:extLst>
                    <a:ext uri="{9D8B030D-6E8A-4147-A177-3AD203B41FA5}">
                      <a16:colId xmlns="" xmlns:a16="http://schemas.microsoft.com/office/drawing/2014/main" val="20000"/>
                    </a:ext>
                  </a:extLst>
                </a:gridCol>
                <a:gridCol w="2505839">
                  <a:extLst>
                    <a:ext uri="{9D8B030D-6E8A-4147-A177-3AD203B41FA5}">
                      <a16:colId xmlns="" xmlns:a16="http://schemas.microsoft.com/office/drawing/2014/main" val="20001"/>
                    </a:ext>
                  </a:extLst>
                </a:gridCol>
                <a:gridCol w="1078168">
                  <a:extLst>
                    <a:ext uri="{9D8B030D-6E8A-4147-A177-3AD203B41FA5}">
                      <a16:colId xmlns="" xmlns:a16="http://schemas.microsoft.com/office/drawing/2014/main" val="20002"/>
                    </a:ext>
                  </a:extLst>
                </a:gridCol>
                <a:gridCol w="4621555">
                  <a:extLst>
                    <a:ext uri="{9D8B030D-6E8A-4147-A177-3AD203B41FA5}">
                      <a16:colId xmlns="" xmlns:a16="http://schemas.microsoft.com/office/drawing/2014/main" val="20003"/>
                    </a:ext>
                  </a:extLst>
                </a:gridCol>
              </a:tblGrid>
              <a:tr h="425701">
                <a:tc gridSpan="4">
                  <a:txBody>
                    <a:bodyPr/>
                    <a:lstStyle/>
                    <a:p>
                      <a:pPr marL="0" marR="0" lvl="0" indent="0" algn="just" defTabSz="1017588"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Arial" pitchFamily="34" charset="0"/>
                          <a:cs typeface="Arial" pitchFamily="34" charset="0"/>
                        </a:rPr>
                        <a:t>Ob. 5 - </a:t>
                      </a:r>
                      <a:r>
                        <a:rPr kumimoji="0" lang="it-IT" altLang="it-IT" sz="11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Promuovere il miglioramento degli aspetti organizzativi e delle competenze per l’efficace gestione del PON e aumentare l’accessibilità alle informazioni</a:t>
                      </a:r>
                      <a:endParaRPr kumimoji="0" lang="en-US" altLang="it-IT" sz="1100" b="1" i="0" u="none" strike="noStrike" cap="none" normalizeH="0" baseline="0" dirty="0" smtClean="0">
                        <a:ln>
                          <a:noFill/>
                        </a:ln>
                        <a:solidFill>
                          <a:srgbClr val="FFFFFF"/>
                        </a:solidFill>
                        <a:effectLst/>
                        <a:latin typeface="Arial" pitchFamily="34" charset="0"/>
                        <a:ea typeface="Calibri" pitchFamily="34" charset="0"/>
                        <a:cs typeface="Arial" pitchFamily="34" charset="0"/>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8A2E"/>
                    </a:solidFill>
                  </a:tcPr>
                </a:tc>
                <a:tc hMerge="1">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ct val="0"/>
                        </a:spcAft>
                        <a:buClrTx/>
                        <a:buSzTx/>
                        <a:buFontTx/>
                        <a:buNone/>
                        <a:tabLst/>
                      </a:pPr>
                      <a:endParaRPr kumimoji="0" lang="en-US" altLang="it-IT" sz="1300" b="0" i="0" u="none" strike="noStrike" cap="none" normalizeH="0" baseline="0" dirty="0" smtClean="0">
                        <a:ln>
                          <a:noFill/>
                        </a:ln>
                        <a:solidFill>
                          <a:srgbClr val="FFFFFF"/>
                        </a:solidFill>
                        <a:effectLst/>
                        <a:latin typeface="Arial" pitchFamily="34" charset="0"/>
                        <a:ea typeface="Calibri" pitchFamily="34" charset="0"/>
                        <a:cs typeface="Arial" pitchFamily="34" charset="0"/>
                      </a:endParaRPr>
                    </a:p>
                  </a:txBody>
                  <a:tcPr marL="36000" marR="36000" marT="35995" marB="359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8A2E"/>
                    </a:solidFill>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0000"/>
                  </a:ext>
                </a:extLst>
              </a:tr>
              <a:tr h="398248">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noProof="0" dirty="0" smtClean="0">
                          <a:ln>
                            <a:noFill/>
                          </a:ln>
                          <a:solidFill>
                            <a:srgbClr val="FFFFFF"/>
                          </a:solidFill>
                          <a:effectLst/>
                          <a:latin typeface="Arial" pitchFamily="34" charset="0"/>
                          <a:cs typeface="Arial" pitchFamily="34" charset="0"/>
                        </a:rPr>
                        <a:t>Categoria intervento</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8A2E"/>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Misura di miglioramento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8A2E"/>
                    </a:solidFill>
                  </a:tcPr>
                </a:tc>
                <a:tc>
                  <a:txBody>
                    <a:bodyPr/>
                    <a:lstStyle/>
                    <a:p>
                      <a:pPr marL="0" marR="0" lvl="0" indent="0" algn="ctr" defTabSz="914254" rtl="0" eaLnBrk="1" fontAlgn="auto" latinLnBrk="0" hangingPunct="1">
                        <a:lnSpc>
                          <a:spcPct val="100000"/>
                        </a:lnSpc>
                        <a:spcBef>
                          <a:spcPts val="0"/>
                        </a:spcBef>
                        <a:spcAft>
                          <a:spcPts val="0"/>
                        </a:spcAft>
                        <a:buClrTx/>
                        <a:buSzTx/>
                        <a:buFontTx/>
                        <a:buNone/>
                        <a:tabLst/>
                        <a:defRPr/>
                      </a:pPr>
                      <a:r>
                        <a:rPr kumimoji="0" lang="it-IT" altLang="it-IT" sz="1100" b="1" i="0" u="none" strike="noStrike" kern="1200" cap="none" normalizeH="0" baseline="0" dirty="0" smtClean="0">
                          <a:ln>
                            <a:noFill/>
                          </a:ln>
                          <a:solidFill>
                            <a:srgbClr val="FFFFFF"/>
                          </a:solidFill>
                          <a:effectLst/>
                          <a:latin typeface="Arial" pitchFamily="34" charset="0"/>
                          <a:ea typeface="+mn-ea"/>
                          <a:cs typeface="Arial" pitchFamily="34" charset="0"/>
                        </a:rPr>
                        <a:t>Strutture destinatarie</a:t>
                      </a:r>
                      <a:endParaRPr kumimoji="0" lang="en-US" altLang="it-IT" sz="11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8A2E"/>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kern="1200" cap="none" normalizeH="0" baseline="0" dirty="0" smtClean="0">
                          <a:ln>
                            <a:noFill/>
                          </a:ln>
                          <a:solidFill>
                            <a:srgbClr val="FFFFFF"/>
                          </a:solidFill>
                          <a:effectLst/>
                          <a:latin typeface="Arial" pitchFamily="34" charset="0"/>
                          <a:ea typeface="+mn-ea"/>
                          <a:cs typeface="Arial" pitchFamily="34" charset="0"/>
                        </a:rPr>
                        <a:t>Attività realizzate</a:t>
                      </a:r>
                      <a:endParaRPr kumimoji="0" lang="en-US" altLang="it-IT" sz="11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8A2E"/>
                    </a:solidFill>
                  </a:tcPr>
                </a:tc>
                <a:extLst>
                  <a:ext uri="{0D108BD9-81ED-4DB2-BD59-A6C34878D82A}">
                    <a16:rowId xmlns="" xmlns:a16="http://schemas.microsoft.com/office/drawing/2014/main" val="10001"/>
                  </a:ext>
                </a:extLst>
              </a:tr>
              <a:tr h="730862">
                <a:tc>
                  <a:txBody>
                    <a:bodyPr/>
                    <a:lstStyle/>
                    <a:p>
                      <a:pPr marL="0" marR="0" lvl="0" indent="0" algn="ctr" defTabSz="1017588" rtl="0" eaLnBrk="1" fontAlgn="base" latinLnBrk="0" hangingPunct="1">
                        <a:lnSpc>
                          <a:spcPct val="100000"/>
                        </a:lnSpc>
                        <a:spcBef>
                          <a:spcPct val="0"/>
                        </a:spcBef>
                        <a:spcAft>
                          <a:spcPct val="10000"/>
                        </a:spcAft>
                        <a:buClrTx/>
                        <a:buSzTx/>
                        <a:buFontTx/>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Personale</a:t>
                      </a:r>
                    </a:p>
                  </a:txBody>
                  <a:tcPr marL="17724" marR="17724" marT="15879" marB="1587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1" fontAlgn="base" latinLnBrk="0" hangingPunct="1">
                        <a:lnSpc>
                          <a:spcPct val="100000"/>
                        </a:lnSpc>
                        <a:spcBef>
                          <a:spcPct val="0"/>
                        </a:spcBef>
                        <a:spcAft>
                          <a:spcPct val="10000"/>
                        </a:spcAft>
                        <a:buClrTx/>
                        <a:buSzTx/>
                        <a:buFontTx/>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Organizzazione/rafforzamento delle strutture delle autorità responsabili dell’attuazione, gestione e certificazione del PON</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AdG e AdC</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ct val="10000"/>
                        </a:spcAft>
                        <a:buClrTx/>
                        <a:buSzTx/>
                        <a:buFontTx/>
                        <a:buNone/>
                        <a:tabLst/>
                        <a:defRPr/>
                      </a:pPr>
                      <a:r>
                        <a:rPr kumimoji="0" lang="it-IT" sz="1100" b="0" i="0" u="none" strike="noStrike" kern="1200" cap="none" normalizeH="0" baseline="0" dirty="0" smtClean="0">
                          <a:ln>
                            <a:noFill/>
                          </a:ln>
                          <a:solidFill>
                            <a:srgbClr val="3C8A2E"/>
                          </a:solidFill>
                          <a:effectLst/>
                          <a:latin typeface="Arial" pitchFamily="34" charset="0"/>
                          <a:ea typeface="+mn-ea"/>
                          <a:cs typeface="Angsana New" pitchFamily="18" charset="-34"/>
                        </a:rPr>
                        <a:t>N. 5 nuove unità di personale interno sono state assunte a tempo indeterminato presso le strutture dell’AdG e AdC, determinando un i</a:t>
                      </a: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ncremento rispetto al 2007-2013 del 50% del personale assegnato alle strutture </a:t>
                      </a:r>
                      <a:r>
                        <a:rPr kumimoji="0" lang="it-IT" altLang="it-IT" sz="1100" b="0" i="0" u="none" strike="noStrike" kern="1200" cap="none" normalizeH="0" baseline="0" dirty="0" smtClean="0">
                          <a:ln>
                            <a:noFill/>
                          </a:ln>
                          <a:solidFill>
                            <a:srgbClr val="3C8A2E"/>
                          </a:solidFill>
                          <a:effectLst/>
                          <a:latin typeface="Arial" pitchFamily="34" charset="0"/>
                          <a:ea typeface="+mn-ea"/>
                          <a:cs typeface="Angsana New" pitchFamily="18" charset="-34"/>
                        </a:rPr>
                        <a:t>responsabili del PON.</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r h="719211">
                <a:tc>
                  <a:txBody>
                    <a:bodyPr/>
                    <a:lstStyle/>
                    <a:p>
                      <a:pPr marL="0" marR="0" lvl="0" indent="0" algn="ctr" defTabSz="1017588" rtl="0" eaLnBrk="0" fontAlgn="base" latinLnBrk="0" hangingPunct="0">
                        <a:lnSpc>
                          <a:spcPct val="100000"/>
                        </a:lnSpc>
                        <a:spcBef>
                          <a:spcPct val="0"/>
                        </a:spcBef>
                        <a:spcAft>
                          <a:spcPts val="0"/>
                        </a:spcAft>
                        <a:buClrTx/>
                        <a:buSzTx/>
                        <a:buFont typeface="Arial" pitchFamily="34" charset="0"/>
                        <a:buNone/>
                        <a:tabLst/>
                        <a:defRPr/>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Personale</a:t>
                      </a:r>
                    </a:p>
                  </a:txBody>
                  <a:tcPr marL="17724" marR="17724" marT="15879" marB="1587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l"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Formazione del personale interno</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AdG e AdC;</a:t>
                      </a:r>
                    </a:p>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Beneficiari</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ct val="10000"/>
                        </a:spcAft>
                        <a:buClrTx/>
                        <a:buSzTx/>
                        <a:buFont typeface="Arial" pitchFamily="34" charset="0"/>
                        <a:buNone/>
                        <a:tabLst/>
                      </a:pPr>
                      <a:r>
                        <a:rPr kumimoji="0" lang="it-IT" sz="1100" b="0" i="0" u="none" strike="noStrike" kern="1200" cap="none" normalizeH="0" baseline="0" dirty="0" smtClean="0">
                          <a:ln>
                            <a:noFill/>
                          </a:ln>
                          <a:solidFill>
                            <a:srgbClr val="3C8A2E"/>
                          </a:solidFill>
                          <a:effectLst/>
                          <a:latin typeface="Arial" pitchFamily="34" charset="0"/>
                          <a:ea typeface="+mn-ea"/>
                          <a:cs typeface="Angsana New" pitchFamily="18" charset="-34"/>
                        </a:rPr>
                        <a:t>Realizzati n. 8 percorsi formativi per il personale interno sui temi legati agli appalti; aiuti di stato; rischio frode, certificazione spesa, all'utilizzo del sistema informativo SGP.</a:t>
                      </a:r>
                      <a:endParaRPr kumimoji="0" lang="it-IT" altLang="it-IT" sz="1100" b="0" i="0" u="none" strike="noStrike" kern="1200" cap="none" normalizeH="0" baseline="0" dirty="0" smtClean="0">
                        <a:ln>
                          <a:noFill/>
                        </a:ln>
                        <a:solidFill>
                          <a:srgbClr val="3C8A2E"/>
                        </a:solidFill>
                        <a:effectLst/>
                        <a:latin typeface="Arial" pitchFamily="34" charset="0"/>
                        <a:ea typeface="+mn-ea"/>
                        <a:cs typeface="Angsana New" pitchFamily="18" charset="-34"/>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3"/>
                  </a:ext>
                </a:extLst>
              </a:tr>
              <a:tr h="783828">
                <a:tc>
                  <a:txBody>
                    <a:body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defRPr/>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Personale</a:t>
                      </a:r>
                    </a:p>
                  </a:txBody>
                  <a:tcPr marL="17724" marR="17724" marT="15879" marB="1587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Attribuzione di obiettivi di </a:t>
                      </a:r>
                      <a:r>
                        <a:rPr kumimoji="0" lang="it-IT" altLang="it-IT" sz="1100" b="0" i="1" u="none" strike="noStrike" cap="none" normalizeH="0" baseline="0" dirty="0" smtClean="0">
                          <a:ln>
                            <a:noFill/>
                          </a:ln>
                          <a:solidFill>
                            <a:srgbClr val="3C8A2E"/>
                          </a:solidFill>
                          <a:effectLst/>
                          <a:latin typeface="Arial" pitchFamily="34" charset="0"/>
                          <a:cs typeface="Angsana New" pitchFamily="18" charset="-34"/>
                        </a:rPr>
                        <a:t>performance</a:t>
                      </a: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 per i dirigenti impegnati nell'attuazione e gestione del PON</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AdG e AdC;</a:t>
                      </a:r>
                    </a:p>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Beneficiari</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ct val="10000"/>
                        </a:spcAft>
                        <a:buClrTx/>
                        <a:buSzTx/>
                        <a:buFont typeface="Arial" pitchFamily="34" charset="0"/>
                        <a:buNone/>
                        <a:tabLst/>
                      </a:pPr>
                      <a:r>
                        <a:rPr kumimoji="0" lang="it-IT" sz="1100" b="0" i="0" u="none" strike="noStrike" kern="1200" cap="none" normalizeH="0" baseline="0" dirty="0" smtClean="0">
                          <a:ln>
                            <a:noFill/>
                          </a:ln>
                          <a:solidFill>
                            <a:srgbClr val="3C8A2E"/>
                          </a:solidFill>
                          <a:effectLst/>
                          <a:latin typeface="Arial" pitchFamily="34" charset="0"/>
                          <a:ea typeface="+mn-ea"/>
                          <a:cs typeface="Angsana New" pitchFamily="18" charset="-34"/>
                        </a:rPr>
                        <a:t>D'intesa con l'Organismo indipendente di valutazione sono stati modificati gli obiettivi di servizio dei dirigenti che ricoprono le funzioni di AdG e AdC collegandoli all'attuazione della programmazione comunitaria.</a:t>
                      </a:r>
                      <a:endParaRPr kumimoji="0" lang="it-IT" altLang="it-IT" sz="1100" b="0" i="0" u="none" strike="noStrike" kern="1200" cap="none" normalizeH="0" baseline="0" dirty="0" smtClean="0">
                        <a:ln>
                          <a:noFill/>
                        </a:ln>
                        <a:solidFill>
                          <a:srgbClr val="3C8A2E"/>
                        </a:solidFill>
                        <a:effectLst/>
                        <a:latin typeface="Arial" pitchFamily="34" charset="0"/>
                        <a:ea typeface="+mn-ea"/>
                        <a:cs typeface="Angsana New" pitchFamily="18" charset="-34"/>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4"/>
                  </a:ext>
                </a:extLst>
              </a:tr>
              <a:tr h="1080415">
                <a:tc>
                  <a:txBody>
                    <a:body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Organizzazione e strumenti comuni</a:t>
                      </a:r>
                    </a:p>
                  </a:txBody>
                  <a:tcPr marL="17724" marR="17724" marT="15879" marB="1587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l"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Adeguamento dell'applicativo web</a:t>
                      </a:r>
                    </a:p>
                    <a:p>
                      <a:pPr marL="0" marR="0" lvl="0" indent="0" algn="l"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1" u="none" strike="noStrike" cap="none" normalizeH="0" baseline="0" dirty="0" smtClean="0">
                          <a:ln>
                            <a:noFill/>
                          </a:ln>
                          <a:solidFill>
                            <a:srgbClr val="3C8A2E"/>
                          </a:solidFill>
                          <a:effectLst/>
                          <a:latin typeface="Arial" pitchFamily="34" charset="0"/>
                          <a:cs typeface="Angsana New" pitchFamily="18" charset="-34"/>
                        </a:rPr>
                        <a:t>“Community Mibact”</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AdG, AdC, AdA,</a:t>
                      </a:r>
                    </a:p>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 Beneficiari</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ct val="10000"/>
                        </a:spcAft>
                        <a:buClrTx/>
                        <a:buSzTx/>
                        <a:buFont typeface="Arial" pitchFamily="34" charset="0"/>
                        <a:buNone/>
                        <a:tabLst/>
                      </a:pPr>
                      <a:r>
                        <a:rPr kumimoji="0" lang="it-IT" sz="1100" b="0" i="0" u="none" strike="noStrike" kern="1200" cap="none" normalizeH="0" baseline="0" dirty="0" smtClean="0">
                          <a:ln>
                            <a:noFill/>
                          </a:ln>
                          <a:solidFill>
                            <a:srgbClr val="3C8A2E"/>
                          </a:solidFill>
                          <a:effectLst/>
                          <a:latin typeface="Arial" pitchFamily="34" charset="0"/>
                          <a:ea typeface="+mn-ea"/>
                          <a:cs typeface="Angsana New" pitchFamily="18" charset="-34"/>
                        </a:rPr>
                        <a:t>L'adeguamento della Community Mibact è stato realizzato dal gruppo di lavoro appositamente costituito con la creazione di un’area dedicata al PON Cultura, l'organizzazione delle relative sezioni e l’elaborazione di apposito Manuale d'uso della Community Mibact diffuso presso i soggetti coinvolti nell’attuazione del PON.</a:t>
                      </a:r>
                      <a:endParaRPr kumimoji="0" lang="it-IT" altLang="it-IT" sz="1100" b="0" i="0" u="none" strike="noStrike" kern="1200" cap="none" normalizeH="0" baseline="0" dirty="0" smtClean="0">
                        <a:ln>
                          <a:noFill/>
                        </a:ln>
                        <a:solidFill>
                          <a:srgbClr val="3C8A2E"/>
                        </a:solidFill>
                        <a:effectLst/>
                        <a:latin typeface="Arial" pitchFamily="34" charset="0"/>
                        <a:ea typeface="+mn-ea"/>
                        <a:cs typeface="Angsana New" pitchFamily="18" charset="-34"/>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5"/>
                  </a:ext>
                </a:extLst>
              </a:tr>
              <a:tr h="1604743">
                <a:tc>
                  <a:txBody>
                    <a:body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Organizzazione e strumenti comuni</a:t>
                      </a:r>
                    </a:p>
                  </a:txBody>
                  <a:tcPr marL="17724" marR="17724" marT="15879" marB="1587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Sviluppo dell'interoperabilità tra la </a:t>
                      </a:r>
                      <a:r>
                        <a:rPr kumimoji="0" lang="it-IT" altLang="it-IT" sz="1100" b="0" i="1" u="none" strike="noStrike" cap="none" normalizeH="0" baseline="0" dirty="0" smtClean="0">
                          <a:ln>
                            <a:noFill/>
                          </a:ln>
                          <a:solidFill>
                            <a:srgbClr val="3C8A2E"/>
                          </a:solidFill>
                          <a:effectLst/>
                          <a:latin typeface="Arial" pitchFamily="34" charset="0"/>
                          <a:cs typeface="Angsana New" pitchFamily="18" charset="-34"/>
                        </a:rPr>
                        <a:t>Community Mibact</a:t>
                      </a: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 e i sistemi in uso per la gestione (applicativo SGP) per favorire lo scambio e il riutilizzo delle informazioni e dei dati</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AdG, AdC, AdA,</a:t>
                      </a:r>
                    </a:p>
                    <a:p>
                      <a:pPr marL="0" marR="0" lvl="0" indent="0" algn="ctr" defTabSz="1017588" rtl="0" eaLnBrk="0" fontAlgn="base" latinLnBrk="0" hangingPunct="0">
                        <a:lnSpc>
                          <a:spcPct val="100000"/>
                        </a:lnSpc>
                        <a:spcBef>
                          <a:spcPct val="0"/>
                        </a:spcBef>
                        <a:spcAft>
                          <a:spcPct val="10000"/>
                        </a:spcAft>
                        <a:buClrTx/>
                        <a:buSzTx/>
                        <a:buFont typeface="Arial" pitchFamily="34" charset="0"/>
                        <a:buNone/>
                        <a:tabLst/>
                      </a:pPr>
                      <a:r>
                        <a:rPr kumimoji="0" lang="it-IT" altLang="it-IT" sz="1100" b="0" i="0" u="none" strike="noStrike" cap="none" normalizeH="0" baseline="0" dirty="0" smtClean="0">
                          <a:ln>
                            <a:noFill/>
                          </a:ln>
                          <a:solidFill>
                            <a:srgbClr val="3C8A2E"/>
                          </a:solidFill>
                          <a:effectLst/>
                          <a:latin typeface="Arial" pitchFamily="34" charset="0"/>
                          <a:cs typeface="Angsana New" pitchFamily="18" charset="-34"/>
                        </a:rPr>
                        <a:t> Beneficiari</a:t>
                      </a: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just" defTabSz="1017588" rtl="0" eaLnBrk="0" fontAlgn="base" latinLnBrk="0" hangingPunct="0">
                        <a:lnSpc>
                          <a:spcPct val="100000"/>
                        </a:lnSpc>
                        <a:spcBef>
                          <a:spcPct val="0"/>
                        </a:spcBef>
                        <a:spcAft>
                          <a:spcPct val="10000"/>
                        </a:spcAft>
                        <a:buClrTx/>
                        <a:buSzTx/>
                        <a:buFont typeface="Arial" pitchFamily="34" charset="0"/>
                        <a:buNone/>
                        <a:tabLst/>
                      </a:pPr>
                      <a:r>
                        <a:rPr kumimoji="0" lang="it-IT" sz="1100" b="0" i="0" u="none" strike="noStrike" kern="1200" cap="none" normalizeH="0" baseline="0" dirty="0" smtClean="0">
                          <a:ln>
                            <a:noFill/>
                          </a:ln>
                          <a:solidFill>
                            <a:srgbClr val="3C8A2E"/>
                          </a:solidFill>
                          <a:effectLst/>
                          <a:latin typeface="Arial" pitchFamily="34" charset="0"/>
                          <a:ea typeface="+mn-ea"/>
                          <a:cs typeface="Angsana New" pitchFamily="18" charset="-34"/>
                        </a:rPr>
                        <a:t>La revisione del sistema SGP per adeguarlo alla programmazione 2014-2020 da parte dei competenti uffici dell’Agenzia per la Coesione si è rivelata più complessa del previsto. Sebbene i due sistemi non siano interoperabili permettono di restituire dati e informazioni tra loro complementari in modo affidabile e ottimizzato consentendo lo scambio e l’utilizzo dei dati necessari per la sorveglianza, la gestione finanziaria, la verifica e quindi in linea con la finalità dell’intervento.</a:t>
                      </a:r>
                      <a:endParaRPr kumimoji="0" lang="it-IT" altLang="it-IT" sz="1100" b="0" i="0" u="none" strike="noStrike" kern="1200" cap="none" normalizeH="0" baseline="0" dirty="0" smtClean="0">
                        <a:ln>
                          <a:noFill/>
                        </a:ln>
                        <a:solidFill>
                          <a:srgbClr val="3C8A2E"/>
                        </a:solidFill>
                        <a:effectLst/>
                        <a:latin typeface="Arial" pitchFamily="34" charset="0"/>
                        <a:ea typeface="+mn-ea"/>
                        <a:cs typeface="Angsana New" pitchFamily="18" charset="-34"/>
                      </a:endParaRPr>
                    </a:p>
                  </a:txBody>
                  <a:tcPr marL="17724" marR="17724" marT="15879" marB="158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6"/>
                  </a:ext>
                </a:extLst>
              </a:tr>
            </a:tbl>
          </a:graphicData>
        </a:graphic>
      </p:graphicFrame>
      <p:sp>
        <p:nvSpPr>
          <p:cNvPr id="14378" name="Slide Number Placeholder 3"/>
          <p:cNvSpPr txBox="1">
            <a:spLocks noGrp="1"/>
          </p:cNvSpPr>
          <p:nvPr/>
        </p:nvSpPr>
        <p:spPr bwMode="auto">
          <a:xfrm>
            <a:off x="424720" y="6478478"/>
            <a:ext cx="306387" cy="144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smtClean="0"/>
              <a:t>10</a:t>
            </a:r>
            <a:endParaRPr lang="en-US" altLang="en-US" sz="9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7763" y="189062"/>
            <a:ext cx="8639807" cy="630202"/>
          </a:xfrm>
        </p:spPr>
        <p:txBody>
          <a:bodyPr/>
          <a:lstStyle/>
          <a:p>
            <a:pPr>
              <a:lnSpc>
                <a:spcPts val="3008"/>
              </a:lnSpc>
            </a:pPr>
            <a:r>
              <a:rPr lang="it-IT" altLang="en-US" sz="2200" dirty="0"/>
              <a:t>Misure di miglioramento amministrativo </a:t>
            </a:r>
            <a:r>
              <a:rPr lang="it-IT" altLang="en-US" dirty="0"/>
              <a:t/>
            </a:r>
            <a:br>
              <a:rPr lang="it-IT" altLang="en-US" dirty="0"/>
            </a:br>
            <a:endParaRPr lang="en-US" altLang="en-US" i="1" dirty="0"/>
          </a:p>
        </p:txBody>
      </p:sp>
      <p:sp>
        <p:nvSpPr>
          <p:cNvPr id="16387" name="Slide Number Placeholder 3"/>
          <p:cNvSpPr>
            <a:spLocks noGrp="1"/>
          </p:cNvSpPr>
          <p:nvPr>
            <p:ph type="sldNum" sz="quarter" idx="10"/>
          </p:nvPr>
        </p:nvSpPr>
        <p:spPr bwMode="auto">
          <a:xfrm>
            <a:off x="526647" y="6503686"/>
            <a:ext cx="306387" cy="144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11</a:t>
            </a:r>
          </a:p>
        </p:txBody>
      </p:sp>
      <p:graphicFrame>
        <p:nvGraphicFramePr>
          <p:cNvPr id="8" name="Grafico 7"/>
          <p:cNvGraphicFramePr>
            <a:graphicFrameLocks/>
          </p:cNvGraphicFramePr>
          <p:nvPr>
            <p:extLst>
              <p:ext uri="{D42A27DB-BD31-4B8C-83A1-F6EECF244321}">
                <p14:modId xmlns:p14="http://schemas.microsoft.com/office/powerpoint/2010/main" val="3096182700"/>
              </p:ext>
            </p:extLst>
          </p:nvPr>
        </p:nvGraphicFramePr>
        <p:xfrm>
          <a:off x="3895724" y="3672653"/>
          <a:ext cx="5497993" cy="24199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afico 8"/>
          <p:cNvGraphicFramePr>
            <a:graphicFrameLocks/>
          </p:cNvGraphicFramePr>
          <p:nvPr>
            <p:extLst>
              <p:ext uri="{D42A27DB-BD31-4B8C-83A1-F6EECF244321}">
                <p14:modId xmlns:p14="http://schemas.microsoft.com/office/powerpoint/2010/main" val="514981936"/>
              </p:ext>
            </p:extLst>
          </p:nvPr>
        </p:nvGraphicFramePr>
        <p:xfrm>
          <a:off x="5233626" y="1222517"/>
          <a:ext cx="4160091" cy="2046882"/>
        </p:xfrm>
        <a:graphic>
          <a:graphicData uri="http://schemas.openxmlformats.org/drawingml/2006/chart">
            <c:chart xmlns:c="http://schemas.openxmlformats.org/drawingml/2006/chart" xmlns:r="http://schemas.openxmlformats.org/officeDocument/2006/relationships" r:id="rId3"/>
          </a:graphicData>
        </a:graphic>
      </p:graphicFrame>
      <p:sp>
        <p:nvSpPr>
          <p:cNvPr id="2" name="Rettangolo 1"/>
          <p:cNvSpPr/>
          <p:nvPr/>
        </p:nvSpPr>
        <p:spPr>
          <a:xfrm>
            <a:off x="467190" y="820475"/>
            <a:ext cx="8926527" cy="271459"/>
          </a:xfrm>
          <a:prstGeom prst="rect">
            <a:avLst/>
          </a:prstGeom>
        </p:spPr>
        <p:txBody>
          <a:bodyPr wrap="square" lIns="85954" tIns="42977" rIns="85954" bIns="42977">
            <a:spAutoFit/>
          </a:bodyPr>
          <a:lstStyle/>
          <a:p>
            <a:pPr marL="250698" lvl="2" indent="-250698" algn="just">
              <a:buClr>
                <a:schemeClr val="accent6"/>
              </a:buClr>
              <a:buSzPct val="90000"/>
              <a:buFont typeface="Wingdings" panose="05000000000000000000" pitchFamily="2" charset="2"/>
              <a:buChar char="q"/>
            </a:pPr>
            <a:r>
              <a:rPr lang="it-IT" sz="1200" dirty="0" smtClean="0">
                <a:solidFill>
                  <a:srgbClr val="002D86"/>
                </a:solidFill>
              </a:rPr>
              <a:t>Il PRA è stato</a:t>
            </a:r>
            <a:r>
              <a:rPr lang="it-IT" sz="1200" b="1" dirty="0" smtClean="0">
                <a:solidFill>
                  <a:srgbClr val="002D86"/>
                </a:solidFill>
              </a:rPr>
              <a:t> avviato ad aprile 2015 </a:t>
            </a:r>
            <a:r>
              <a:rPr lang="it-IT" sz="1200" dirty="0" smtClean="0">
                <a:solidFill>
                  <a:srgbClr val="002D86"/>
                </a:solidFill>
              </a:rPr>
              <a:t>e si è</a:t>
            </a:r>
            <a:r>
              <a:rPr lang="it-IT" sz="1200" b="1" dirty="0" smtClean="0">
                <a:solidFill>
                  <a:srgbClr val="002D86"/>
                </a:solidFill>
              </a:rPr>
              <a:t> concluso a settembre 2017.</a:t>
            </a:r>
            <a:r>
              <a:rPr lang="it-IT" sz="1200" dirty="0" smtClean="0"/>
              <a:t> </a:t>
            </a:r>
            <a:endParaRPr lang="it-IT" sz="1200" dirty="0"/>
          </a:p>
        </p:txBody>
      </p:sp>
      <p:sp>
        <p:nvSpPr>
          <p:cNvPr id="3" name="Rettangolo 2"/>
          <p:cNvSpPr/>
          <p:nvPr/>
        </p:nvSpPr>
        <p:spPr>
          <a:xfrm>
            <a:off x="467190" y="1237062"/>
            <a:ext cx="4766436" cy="2118119"/>
          </a:xfrm>
          <a:prstGeom prst="rect">
            <a:avLst/>
          </a:prstGeom>
        </p:spPr>
        <p:txBody>
          <a:bodyPr wrap="square" lIns="85954" tIns="42977" rIns="85954" bIns="42977">
            <a:spAutoFit/>
          </a:bodyPr>
          <a:lstStyle/>
          <a:p>
            <a:pPr marL="250698" indent="-250698" algn="just">
              <a:buClr>
                <a:schemeClr val="accent6"/>
              </a:buClr>
              <a:buSzPct val="90000"/>
              <a:buFont typeface="Wingdings" panose="05000000000000000000" pitchFamily="2" charset="2"/>
              <a:buChar char="q"/>
            </a:pPr>
            <a:r>
              <a:rPr lang="it-IT" sz="1200" dirty="0"/>
              <a:t>Le misure realizzate riguardano principalmente interventi riferiti alla </a:t>
            </a:r>
            <a:r>
              <a:rPr lang="it-IT" sz="1200" b="1" dirty="0"/>
              <a:t>dimensione del miglioramento e semplificazione delle procedure e di snellimento dei processi </a:t>
            </a:r>
            <a:r>
              <a:rPr lang="it-IT" sz="1200" dirty="0"/>
              <a:t>collegati all’attuazione del PON, seguiti dagli interventi di carattere </a:t>
            </a:r>
            <a:r>
              <a:rPr lang="it-IT" sz="1200" b="1" dirty="0"/>
              <a:t>organizzativo e sugli strumenti comuni </a:t>
            </a:r>
            <a:r>
              <a:rPr lang="it-IT" sz="1200" dirty="0"/>
              <a:t>a supporto delle attività dei soggetti a vario titolo coinvolti nell’attuazione del PON cui si associano gli interventi di </a:t>
            </a:r>
            <a:r>
              <a:rPr lang="it-IT" sz="1200" b="1" dirty="0"/>
              <a:t>qualificazione e incremento del personale interno</a:t>
            </a:r>
            <a:r>
              <a:rPr lang="it-IT" sz="1200" dirty="0"/>
              <a:t>, ambiti di azione ritenuti prioritari a garantire l'efficacia dell'attuazione e della gestione del PON, nonché funzionali anche all'attivazione delle misure di semplificazione procedurale.</a:t>
            </a:r>
          </a:p>
        </p:txBody>
      </p:sp>
      <p:sp>
        <p:nvSpPr>
          <p:cNvPr id="10" name="Rettangolo 9"/>
          <p:cNvSpPr/>
          <p:nvPr/>
        </p:nvSpPr>
        <p:spPr>
          <a:xfrm>
            <a:off x="467190" y="3943705"/>
            <a:ext cx="3428534" cy="1748787"/>
          </a:xfrm>
          <a:prstGeom prst="rect">
            <a:avLst/>
          </a:prstGeom>
        </p:spPr>
        <p:txBody>
          <a:bodyPr wrap="square" lIns="85954" tIns="42977" rIns="85954" bIns="42977">
            <a:spAutoFit/>
          </a:bodyPr>
          <a:lstStyle/>
          <a:p>
            <a:pPr marL="250698" lvl="2" indent="-250698" algn="just">
              <a:buClr>
                <a:schemeClr val="accent6"/>
              </a:buClr>
              <a:buSzPct val="80000"/>
              <a:buFont typeface="Wingdings" panose="05000000000000000000" pitchFamily="2" charset="2"/>
              <a:buChar char="q"/>
            </a:pPr>
            <a:r>
              <a:rPr lang="it-IT" sz="1200" b="1" dirty="0" smtClean="0">
                <a:solidFill>
                  <a:srgbClr val="002D86"/>
                </a:solidFill>
              </a:rPr>
              <a:t>Accelerazione nella realizzazione e completamento degli interventi </a:t>
            </a:r>
            <a:r>
              <a:rPr lang="it-IT" sz="1200" dirty="0" smtClean="0">
                <a:solidFill>
                  <a:srgbClr val="002D86"/>
                </a:solidFill>
              </a:rPr>
              <a:t>tra la prima e la seconda annualità di attuazione del PRA.</a:t>
            </a:r>
          </a:p>
          <a:p>
            <a:pPr marL="0" lvl="2" indent="0" algn="just">
              <a:buClr>
                <a:schemeClr val="accent6"/>
              </a:buClr>
              <a:buSzPct val="80000"/>
            </a:pPr>
            <a:endParaRPr lang="it-IT" sz="1200" dirty="0" smtClean="0">
              <a:solidFill>
                <a:srgbClr val="002D86"/>
              </a:solidFill>
            </a:endParaRPr>
          </a:p>
          <a:p>
            <a:pPr marL="250698" lvl="2" indent="-250698" algn="just">
              <a:buClr>
                <a:schemeClr val="accent6"/>
              </a:buClr>
              <a:buSzPct val="80000"/>
              <a:buFont typeface="Wingdings" panose="05000000000000000000" pitchFamily="2" charset="2"/>
              <a:buChar char="q"/>
            </a:pPr>
            <a:r>
              <a:rPr lang="it-IT" sz="1200" dirty="0" smtClean="0"/>
              <a:t>Il </a:t>
            </a:r>
            <a:r>
              <a:rPr lang="it-IT" sz="1200" b="1" dirty="0"/>
              <a:t>grado di completamento degli interventi </a:t>
            </a:r>
            <a:r>
              <a:rPr lang="it-IT" sz="1200" dirty="0"/>
              <a:t>previsti è un indicatore della capacità dell’Amministrazione di rispettare quanto programmato. </a:t>
            </a:r>
          </a:p>
        </p:txBody>
      </p:sp>
    </p:spTree>
    <p:extLst>
      <p:ext uri="{BB962C8B-B14F-4D97-AF65-F5344CB8AC3E}">
        <p14:creationId xmlns:p14="http://schemas.microsoft.com/office/powerpoint/2010/main" val="1978348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571661" y="249280"/>
            <a:ext cx="8775806" cy="630202"/>
          </a:xfrm>
        </p:spPr>
        <p:txBody>
          <a:bodyPr/>
          <a:lstStyle/>
          <a:p>
            <a:pPr>
              <a:lnSpc>
                <a:spcPts val="3008"/>
              </a:lnSpc>
            </a:pPr>
            <a:r>
              <a:rPr lang="it-IT" altLang="en-US" sz="2200" dirty="0"/>
              <a:t>Obiettivi e target di miglioramento amministrativo</a:t>
            </a:r>
            <a:endParaRPr lang="en-US" altLang="en-US" sz="2200" i="1" dirty="0"/>
          </a:p>
        </p:txBody>
      </p:sp>
      <p:sp>
        <p:nvSpPr>
          <p:cNvPr id="15363" name="Slide Number Placeholder 3"/>
          <p:cNvSpPr txBox="1">
            <a:spLocks noGrp="1"/>
          </p:cNvSpPr>
          <p:nvPr/>
        </p:nvSpPr>
        <p:spPr bwMode="auto">
          <a:xfrm>
            <a:off x="552129" y="6503686"/>
            <a:ext cx="306387" cy="144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smtClean="0"/>
              <a:t>12</a:t>
            </a:r>
            <a:endParaRPr lang="en-US" altLang="en-US" sz="900" b="1" dirty="0"/>
          </a:p>
        </p:txBody>
      </p:sp>
      <p:graphicFrame>
        <p:nvGraphicFramePr>
          <p:cNvPr id="25665" name="Group 65"/>
          <p:cNvGraphicFramePr>
            <a:graphicFrameLocks noGrp="1"/>
          </p:cNvGraphicFramePr>
          <p:nvPr>
            <p:extLst>
              <p:ext uri="{D42A27DB-BD31-4B8C-83A1-F6EECF244321}">
                <p14:modId xmlns:p14="http://schemas.microsoft.com/office/powerpoint/2010/main" val="3243888609"/>
              </p:ext>
            </p:extLst>
          </p:nvPr>
        </p:nvGraphicFramePr>
        <p:xfrm>
          <a:off x="569117" y="717122"/>
          <a:ext cx="8732811" cy="5618314"/>
        </p:xfrm>
        <a:graphic>
          <a:graphicData uri="http://schemas.openxmlformats.org/drawingml/2006/table">
            <a:tbl>
              <a:tblPr/>
              <a:tblGrid>
                <a:gridCol w="2562721">
                  <a:extLst>
                    <a:ext uri="{9D8B030D-6E8A-4147-A177-3AD203B41FA5}">
                      <a16:colId xmlns="" xmlns:a16="http://schemas.microsoft.com/office/drawing/2014/main" val="20000"/>
                    </a:ext>
                  </a:extLst>
                </a:gridCol>
                <a:gridCol w="2975245">
                  <a:extLst>
                    <a:ext uri="{9D8B030D-6E8A-4147-A177-3AD203B41FA5}">
                      <a16:colId xmlns="" xmlns:a16="http://schemas.microsoft.com/office/drawing/2014/main" val="20001"/>
                    </a:ext>
                  </a:extLst>
                </a:gridCol>
                <a:gridCol w="3194845">
                  <a:extLst>
                    <a:ext uri="{9D8B030D-6E8A-4147-A177-3AD203B41FA5}">
                      <a16:colId xmlns="" xmlns:a16="http://schemas.microsoft.com/office/drawing/2014/main" val="20002"/>
                    </a:ext>
                  </a:extLst>
                </a:gridCol>
              </a:tblGrid>
              <a:tr h="410939">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Obiettivi </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9" marR="35449" marT="40336" marB="403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Target previsto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9" marR="35449" marT="40336" marB="403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Target raggiunto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9" marR="35449" marT="40336" marB="403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1808260">
                <a:tc>
                  <a:txBody>
                    <a:bodyPr/>
                    <a:lstStyle>
                      <a:lvl1pPr algn="l" defTabSz="912813">
                        <a:spcAft>
                          <a:spcPts val="300"/>
                        </a:spcAft>
                        <a:buFont typeface="Arial" pitchFamily="34" charset="0"/>
                        <a:tabLst>
                          <a:tab pos="2784475" algn="l"/>
                        </a:tabLst>
                        <a:defRPr sz="2100">
                          <a:solidFill>
                            <a:schemeClr val="tx2"/>
                          </a:solidFill>
                          <a:latin typeface="Arial" pitchFamily="34" charset="0"/>
                        </a:defRPr>
                      </a:lvl1pPr>
                      <a:lvl2pPr algn="l" defTabSz="912813">
                        <a:spcAft>
                          <a:spcPts val="300"/>
                        </a:spcAft>
                        <a:buFont typeface="Arial" pitchFamily="34" charset="0"/>
                        <a:tabLst>
                          <a:tab pos="2784475" algn="l"/>
                        </a:tabLst>
                        <a:defRPr sz="2100">
                          <a:solidFill>
                            <a:schemeClr val="tx2"/>
                          </a:solidFill>
                          <a:latin typeface="Arial" pitchFamily="34" charset="0"/>
                        </a:defRPr>
                      </a:lvl2pPr>
                      <a:lvl3pPr algn="l" defTabSz="912813">
                        <a:spcAft>
                          <a:spcPts val="300"/>
                        </a:spcAft>
                        <a:buFont typeface="Arial" pitchFamily="34" charset="0"/>
                        <a:tabLst>
                          <a:tab pos="2784475" algn="l"/>
                        </a:tabLst>
                        <a:defRPr sz="2100">
                          <a:solidFill>
                            <a:schemeClr val="tx2"/>
                          </a:solidFill>
                          <a:latin typeface="Arial" pitchFamily="34" charset="0"/>
                        </a:defRPr>
                      </a:lvl3pPr>
                      <a:lvl4pPr algn="l" defTabSz="912813">
                        <a:spcAft>
                          <a:spcPts val="600"/>
                        </a:spcAft>
                        <a:buFont typeface="Arial" pitchFamily="34" charset="0"/>
                        <a:tabLst>
                          <a:tab pos="2784475" algn="l"/>
                        </a:tabLst>
                        <a:defRPr>
                          <a:solidFill>
                            <a:schemeClr val="tx2"/>
                          </a:solidFill>
                          <a:latin typeface="Arial" pitchFamily="34" charset="0"/>
                        </a:defRPr>
                      </a:lvl4pPr>
                      <a:lvl5pPr algn="l" defTabSz="912813">
                        <a:spcAft>
                          <a:spcPts val="600"/>
                        </a:spcAft>
                        <a:buFont typeface="Arial" pitchFamily="34" charset="0"/>
                        <a:tabLst>
                          <a:tab pos="2784475" algn="l"/>
                        </a:tabLst>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tabLst>
                          <a:tab pos="2784475" algn="l"/>
                        </a:tabLst>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tabLst>
                          <a:tab pos="2784475" algn="l"/>
                        </a:tabLst>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tabLst>
                          <a:tab pos="2784475" algn="l"/>
                        </a:tabLst>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tabLst>
                          <a:tab pos="2784475" algn="l"/>
                        </a:tabLst>
                        <a:defRPr>
                          <a:solidFill>
                            <a:schemeClr val="tx2"/>
                          </a:solidFill>
                          <a:latin typeface="Arial" pitchFamily="34" charset="0"/>
                        </a:defRPr>
                      </a:lvl9pPr>
                    </a:lstStyle>
                    <a:p>
                      <a:pPr marL="0" marR="0" lvl="0" indent="0" algn="just" defTabSz="912813" rtl="0" eaLnBrk="1" fontAlgn="base" latinLnBrk="0" hangingPunct="1">
                        <a:lnSpc>
                          <a:spcPct val="115000"/>
                        </a:lnSpc>
                        <a:spcBef>
                          <a:spcPct val="0"/>
                        </a:spcBef>
                        <a:spcAft>
                          <a:spcPct val="0"/>
                        </a:spcAft>
                        <a:buClrTx/>
                        <a:buSzTx/>
                        <a:buFontTx/>
                        <a:buNone/>
                        <a:tabLst>
                          <a:tab pos="2784475" algn="l"/>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1. Migliorare i processi di confronto e condivisione tra le strutture centrali e periferiche del MiBACT e tra i diversi livelli istituzionali per la definizione di strategie d’area e per l’individuazione degli interventi </a:t>
                      </a:r>
                      <a:endParaRPr kumimoji="0" lang="en-US" altLang="it-IT" sz="1100" b="0" i="0" u="none" strike="noStrike" cap="none" normalizeH="0" baseline="0" dirty="0" smtClean="0">
                        <a:ln>
                          <a:noFill/>
                        </a:ln>
                        <a:solidFill>
                          <a:schemeClr val="tx2"/>
                        </a:solidFill>
                        <a:effectLst/>
                        <a:latin typeface="Arial" pitchFamily="34" charset="0"/>
                        <a:cs typeface="Angsana New" pitchFamily="18" charset="-34"/>
                      </a:endParaRPr>
                    </a:p>
                  </a:txBody>
                  <a:tcPr marL="35449" marR="3544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marL="273050" indent="-273050" algn="l" defTabSz="912813">
                        <a:spcAft>
                          <a:spcPts val="300"/>
                        </a:spcAft>
                        <a:buFont typeface="Arial" pitchFamily="34" charset="0"/>
                        <a:defRPr sz="2100">
                          <a:solidFill>
                            <a:schemeClr val="tx2"/>
                          </a:solidFill>
                          <a:latin typeface="Arial" pitchFamily="34" charset="0"/>
                        </a:defRPr>
                      </a:lvl1pPr>
                      <a:lvl2pPr marL="534988"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912813" rtl="0" eaLnBrk="1" fontAlgn="base" latinLnBrk="0" hangingPunct="1">
                        <a:lnSpc>
                          <a:spcPct val="115000"/>
                        </a:lnSpc>
                        <a:spcBef>
                          <a:spcPct val="0"/>
                        </a:spcBef>
                        <a:spcAft>
                          <a:spcPct val="0"/>
                        </a:spcAft>
                        <a:buClrTx/>
                        <a:buSzTx/>
                        <a:buFont typeface="Arial" pitchFamily="34" charset="0"/>
                        <a:buAutoNum type="arabicParenR"/>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Stipula N. 5 Accordi Operativi Attuativi (AOA) con le Regioni interessate dal PON.</a:t>
                      </a:r>
                    </a:p>
                    <a:p>
                      <a:pPr marL="180975" marR="0" lvl="0" indent="-180975" algn="just" defTabSz="912813" rtl="0" eaLnBrk="1" fontAlgn="base" latinLnBrk="0" hangingPunct="1">
                        <a:lnSpc>
                          <a:spcPct val="115000"/>
                        </a:lnSpc>
                        <a:spcBef>
                          <a:spcPct val="0"/>
                        </a:spcBef>
                        <a:spcAft>
                          <a:spcPct val="0"/>
                        </a:spcAft>
                        <a:buClrTx/>
                        <a:buSzTx/>
                        <a:buFont typeface="Arial" pitchFamily="34" charset="0"/>
                        <a:buAutoNum type="arabicParenR"/>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Emanazione dei decreti di ammissione a finanziamento degli interventi dell’Asse I del PON: a) interventi cantierabili; b) interventi con progettazione avanzata.</a:t>
                      </a:r>
                    </a:p>
                  </a:txBody>
                  <a:tcPr marL="35449" marR="3544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marL="400050" indent="-400050"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228600" marR="0" lvl="0" indent="-228600" algn="just" defTabSz="912813" rtl="0" eaLnBrk="0" fontAlgn="base" latinLnBrk="0" hangingPunct="0">
                        <a:lnSpc>
                          <a:spcPct val="100000"/>
                        </a:lnSpc>
                        <a:spcBef>
                          <a:spcPct val="0"/>
                        </a:spcBef>
                        <a:spcAft>
                          <a:spcPts val="300"/>
                        </a:spcAft>
                        <a:buClrTx/>
                        <a:buSzTx/>
                        <a:buFont typeface="+mj-lt"/>
                        <a:buAutoNum type="arabicParenR"/>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N. 5 </a:t>
                      </a: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Accordi Operativi Attuativi (AOA) stipulati con ciascuna delle Regioni interessate dal PON.</a:t>
                      </a:r>
                    </a:p>
                    <a:p>
                      <a:pPr marL="180975" marR="0" lvl="0" indent="-180975" algn="just" defTabSz="912813" rtl="0" eaLnBrk="0" fontAlgn="base" latinLnBrk="0" hangingPunct="0">
                        <a:lnSpc>
                          <a:spcPct val="100000"/>
                        </a:lnSpc>
                        <a:spcBef>
                          <a:spcPct val="0"/>
                        </a:spcBef>
                        <a:spcAft>
                          <a:spcPts val="300"/>
                        </a:spcAft>
                        <a:buClrTx/>
                        <a:buSzTx/>
                        <a:buFont typeface="Arial" pitchFamily="34" charset="0"/>
                        <a:buAutoNum type="arabicParenR"/>
                        <a:tabLst>
                          <a:tab pos="180975" algn="l"/>
                        </a:tabLst>
                      </a:pP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Target raggiunto con emanazione del decreto dell’AdG di ammissione a finanziamento costituito da interventi cantierabili (cd. </a:t>
                      </a:r>
                      <a:r>
                        <a:rPr kumimoji="0" lang="it-IT" sz="1100" b="0" i="1" u="none" strike="noStrike" kern="1200" cap="none" normalizeH="0" baseline="0" dirty="0" smtClean="0">
                          <a:ln>
                            <a:noFill/>
                          </a:ln>
                          <a:solidFill>
                            <a:schemeClr val="tx2"/>
                          </a:solidFill>
                          <a:effectLst/>
                          <a:latin typeface="Arial" pitchFamily="34" charset="0"/>
                          <a:ea typeface="+mn-ea"/>
                          <a:cs typeface="Angsana New" pitchFamily="18" charset="-34"/>
                        </a:rPr>
                        <a:t>a cavallo </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provenienti dal POIn 2007-2013) e da nuovi interventi con progettazione avanzata, per un importo pari al 60% degli investimenti programmati dell'Asse I.</a:t>
                      </a:r>
                      <a:endParaRPr kumimoji="0" lang="en-US" altLang="it-IT" sz="1100" b="0" i="0" u="none" strike="noStrike" kern="1200" cap="none" normalizeH="0" baseline="0" dirty="0" smtClean="0">
                        <a:ln>
                          <a:noFill/>
                        </a:ln>
                        <a:solidFill>
                          <a:schemeClr val="tx2"/>
                        </a:solidFill>
                        <a:effectLst/>
                        <a:latin typeface="Arial" pitchFamily="34" charset="0"/>
                        <a:ea typeface="+mn-ea"/>
                        <a:cs typeface="Angsana New" pitchFamily="18" charset="-34"/>
                      </a:endParaRPr>
                    </a:p>
                  </a:txBody>
                  <a:tcPr marL="35449" marR="3544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1"/>
                  </a:ext>
                </a:extLst>
              </a:tr>
              <a:tr h="911917">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912813" rtl="0" eaLnBrk="1" fontAlgn="base" latinLnBrk="0" hangingPunct="1">
                        <a:lnSpc>
                          <a:spcPct val="115000"/>
                        </a:lnSpc>
                        <a:spcBef>
                          <a:spcPct val="0"/>
                        </a:spcBef>
                        <a:spcAft>
                          <a:spcPct val="0"/>
                        </a:spcAft>
                        <a:buClrTx/>
                        <a:buSzTx/>
                        <a:buFont typeface="+mj-lt"/>
                        <a:buNone/>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2. Migliorare l’efficienza delle fasi della progettazione degli interventi </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endParaRPr>
                    </a:p>
                  </a:txBody>
                  <a:tcPr marL="35449" marR="3544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marL="273050" indent="-273050" algn="l" defTabSz="912813">
                        <a:spcAft>
                          <a:spcPts val="300"/>
                        </a:spcAft>
                        <a:buFont typeface="Arial" pitchFamily="34" charset="0"/>
                        <a:defRPr sz="2100">
                          <a:solidFill>
                            <a:schemeClr val="tx2"/>
                          </a:solidFill>
                          <a:latin typeface="Arial" pitchFamily="34" charset="0"/>
                        </a:defRPr>
                      </a:lvl1pPr>
                      <a:lvl2pPr marL="534988"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912813" rtl="0" eaLnBrk="1" fontAlgn="base" latinLnBrk="0" hangingPunct="1">
                        <a:lnSpc>
                          <a:spcPct val="115000"/>
                        </a:lnSpc>
                        <a:spcBef>
                          <a:spcPct val="0"/>
                        </a:spcBef>
                        <a:spcAft>
                          <a:spcPct val="0"/>
                        </a:spcAft>
                        <a:buClrTx/>
                        <a:buSzTx/>
                        <a:buFont typeface="+mj-lt"/>
                        <a:buAutoNum type="arabicParenR" startAt="3"/>
                        <a:tabLst/>
                        <a:defRPr/>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Ridurre del 20% i tempi di sottoscrizione dei disciplinari d’obbligo con i beneficiari degli interventi dell’Asse I.</a:t>
                      </a:r>
                      <a:endParaRPr kumimoji="0" lang="en-US" altLang="it-IT" sz="1100" b="0" i="0" u="none" strike="noStrike" cap="none" normalizeH="0" baseline="0" dirty="0" smtClean="0">
                        <a:ln>
                          <a:noFill/>
                        </a:ln>
                        <a:solidFill>
                          <a:schemeClr val="tx2"/>
                        </a:solidFill>
                        <a:effectLst/>
                        <a:latin typeface="Arial" pitchFamily="34" charset="0"/>
                        <a:cs typeface="Angsana New" pitchFamily="18" charset="-34"/>
                      </a:endParaRPr>
                    </a:p>
                    <a:p>
                      <a:pPr marL="273050" marR="0" lvl="0" indent="-273050" algn="l" defTabSz="912813" rtl="0" eaLnBrk="1" fontAlgn="base" latinLnBrk="0" hangingPunct="1">
                        <a:lnSpc>
                          <a:spcPct val="115000"/>
                        </a:lnSpc>
                        <a:spcBef>
                          <a:spcPct val="0"/>
                        </a:spcBef>
                        <a:spcAft>
                          <a:spcPct val="0"/>
                        </a:spcAft>
                        <a:buClrTx/>
                        <a:buSzTx/>
                        <a:buFont typeface="Arial" pitchFamily="34" charset="0"/>
                        <a:buNone/>
                        <a:tabLst/>
                      </a:pPr>
                      <a:endParaRPr kumimoji="0" lang="en-US" altLang="it-IT" sz="1100" b="0" i="0" u="none" strike="noStrike" cap="none" normalizeH="0" baseline="0" dirty="0" smtClean="0">
                        <a:ln>
                          <a:noFill/>
                        </a:ln>
                        <a:solidFill>
                          <a:schemeClr val="tx2"/>
                        </a:solidFill>
                        <a:effectLst/>
                        <a:latin typeface="Arial" pitchFamily="34" charset="0"/>
                        <a:cs typeface="Angsana New" pitchFamily="18" charset="-34"/>
                      </a:endParaRPr>
                    </a:p>
                  </a:txBody>
                  <a:tcPr marL="35449" marR="3544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marL="44450" indent="-44450" algn="l" defTabSz="912813">
                        <a:spcAft>
                          <a:spcPts val="300"/>
                        </a:spcAft>
                        <a:buFont typeface="Arial" pitchFamily="34" charset="0"/>
                        <a:defRPr sz="2100">
                          <a:solidFill>
                            <a:schemeClr val="tx2"/>
                          </a:solidFill>
                          <a:latin typeface="Arial" pitchFamily="34" charset="0"/>
                        </a:defRPr>
                      </a:lvl1pPr>
                      <a:lvl2pPr marL="579438"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912813" rtl="0" eaLnBrk="1" fontAlgn="base" latinLnBrk="0" hangingPunct="1">
                        <a:lnSpc>
                          <a:spcPct val="115000"/>
                        </a:lnSpc>
                        <a:spcBef>
                          <a:spcPct val="0"/>
                        </a:spcBef>
                        <a:spcAft>
                          <a:spcPct val="0"/>
                        </a:spcAft>
                        <a:buClrTx/>
                        <a:buSzTx/>
                        <a:buFont typeface="+mj-lt"/>
                        <a:buAutoNum type="arabicParenR" startAt="3"/>
                        <a:tabLst/>
                        <a:defRPr/>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Riduzione del 20%  dei tempi di sottoscrizione dei disciplinari </a:t>
                      </a:r>
                      <a:r>
                        <a:rPr kumimoji="0" lang="it-IT" alt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d’obbligo con i beneficiari degli interventi dell’Asse I </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individuati con decreto dell’AdG di ammissibilità a finanziamento.</a:t>
                      </a:r>
                      <a:endParaRPr kumimoji="0" lang="en-US" altLang="it-IT" sz="1100" b="0" i="0" u="none" strike="noStrike" kern="1200" cap="none" normalizeH="0" baseline="0" dirty="0" smtClean="0">
                        <a:ln>
                          <a:noFill/>
                        </a:ln>
                        <a:solidFill>
                          <a:schemeClr val="tx2"/>
                        </a:solidFill>
                        <a:effectLst/>
                        <a:latin typeface="Arial" pitchFamily="34" charset="0"/>
                        <a:ea typeface="+mn-ea"/>
                        <a:cs typeface="Angsana New" pitchFamily="18" charset="-34"/>
                      </a:endParaRPr>
                    </a:p>
                  </a:txBody>
                  <a:tcPr marL="35449" marR="3544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2"/>
                  </a:ext>
                </a:extLst>
              </a:tr>
              <a:tr h="2487198">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912813" rtl="0" eaLnBrk="1" fontAlgn="base" latinLnBrk="0" hangingPunct="1">
                        <a:lnSpc>
                          <a:spcPct val="115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3. Migliorare la gestione delle procedure di evidenza pubblica per l’affidamento di lavori e l’acquisizione di servizi e/o forniture</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endParaRPr>
                    </a:p>
                  </a:txBody>
                  <a:tcPr marL="35449" marR="3544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marL="273050" indent="-273050" algn="l" defTabSz="912813">
                        <a:spcAft>
                          <a:spcPts val="300"/>
                        </a:spcAft>
                        <a:buFont typeface="Arial" pitchFamily="34" charset="0"/>
                        <a:defRPr sz="2100">
                          <a:solidFill>
                            <a:schemeClr val="tx2"/>
                          </a:solidFill>
                          <a:latin typeface="Arial" pitchFamily="34" charset="0"/>
                        </a:defRPr>
                      </a:lvl1pPr>
                      <a:lvl2pPr marL="635000"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912813" rtl="0" eaLnBrk="0" fontAlgn="base" latinLnBrk="0" hangingPunct="0">
                        <a:lnSpc>
                          <a:spcPct val="100000"/>
                        </a:lnSpc>
                        <a:spcBef>
                          <a:spcPct val="0"/>
                        </a:spcBef>
                        <a:spcAft>
                          <a:spcPts val="300"/>
                        </a:spcAft>
                        <a:buClrTx/>
                        <a:buSzTx/>
                        <a:buFont typeface="+mj-lt"/>
                        <a:buAutoNum type="arabicParenR" startAt="4"/>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Riduzione del 20% dei tempi di esperimento delle procedure di affidamento dei lavori/servizi (fino ad aggiudicazione definitiva).</a:t>
                      </a:r>
                    </a:p>
                    <a:p>
                      <a:pPr marL="180975" marR="0" lvl="0" indent="-180975" algn="just" defTabSz="912813" rtl="0" eaLnBrk="0" fontAlgn="base" latinLnBrk="0" hangingPunct="0">
                        <a:lnSpc>
                          <a:spcPct val="100000"/>
                        </a:lnSpc>
                        <a:spcBef>
                          <a:spcPct val="0"/>
                        </a:spcBef>
                        <a:spcAft>
                          <a:spcPts val="300"/>
                        </a:spcAft>
                        <a:buClrTx/>
                        <a:buSzTx/>
                        <a:buFont typeface="+mj-lt"/>
                        <a:buAutoNum type="arabicParenR" startAt="4"/>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Stipula convenzione con soggetto specializzato affidatario dei regimi d’aiuto Asse II </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del PON</a:t>
                      </a: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a:t>
                      </a:r>
                    </a:p>
                    <a:p>
                      <a:pPr marL="180975" marR="0" lvl="0" indent="-180975" algn="l" defTabSz="912813" rtl="0" eaLnBrk="0" fontAlgn="base" latinLnBrk="0" hangingPunct="0">
                        <a:lnSpc>
                          <a:spcPct val="100000"/>
                        </a:lnSpc>
                        <a:spcBef>
                          <a:spcPct val="0"/>
                        </a:spcBef>
                        <a:spcAft>
                          <a:spcPts val="300"/>
                        </a:spcAft>
                        <a:buClrTx/>
                        <a:buSzTx/>
                        <a:buFont typeface="Arial" pitchFamily="34" charset="0"/>
                        <a:buAutoNum type="arabicParenR" startAt="4"/>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Predisposizione bozze dei bandi delle 3 Azioni dell’Asse II </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del PON</a:t>
                      </a: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endParaRPr>
                    </a:p>
                  </a:txBody>
                  <a:tcPr marL="35449" marR="3544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marL="95250" algn="l" defTabSz="258763">
                        <a:spcAft>
                          <a:spcPts val="300"/>
                        </a:spcAft>
                        <a:buFont typeface="Arial" pitchFamily="34" charset="0"/>
                        <a:defRPr sz="2100">
                          <a:solidFill>
                            <a:schemeClr val="tx2"/>
                          </a:solidFill>
                          <a:latin typeface="Arial" pitchFamily="34" charset="0"/>
                        </a:defRPr>
                      </a:lvl1pPr>
                      <a:lvl2pPr marL="579438" algn="l" defTabSz="258763">
                        <a:spcAft>
                          <a:spcPts val="300"/>
                        </a:spcAft>
                        <a:buFont typeface="Arial" pitchFamily="34" charset="0"/>
                        <a:defRPr sz="2100">
                          <a:solidFill>
                            <a:schemeClr val="tx2"/>
                          </a:solidFill>
                          <a:latin typeface="Arial" pitchFamily="34" charset="0"/>
                        </a:defRPr>
                      </a:lvl2pPr>
                      <a:lvl3pPr algn="l" defTabSz="258763">
                        <a:spcAft>
                          <a:spcPts val="300"/>
                        </a:spcAft>
                        <a:buFont typeface="Arial" pitchFamily="34" charset="0"/>
                        <a:defRPr sz="2100">
                          <a:solidFill>
                            <a:schemeClr val="tx2"/>
                          </a:solidFill>
                          <a:latin typeface="Arial" pitchFamily="34" charset="0"/>
                        </a:defRPr>
                      </a:lvl3pPr>
                      <a:lvl4pPr algn="l" defTabSz="258763">
                        <a:spcAft>
                          <a:spcPts val="600"/>
                        </a:spcAft>
                        <a:buFont typeface="Arial" pitchFamily="34" charset="0"/>
                        <a:defRPr>
                          <a:solidFill>
                            <a:schemeClr val="tx2"/>
                          </a:solidFill>
                          <a:latin typeface="Arial" pitchFamily="34" charset="0"/>
                        </a:defRPr>
                      </a:lvl4pPr>
                      <a:lvl5pPr algn="l" defTabSz="258763">
                        <a:spcAft>
                          <a:spcPts val="600"/>
                        </a:spcAft>
                        <a:buFont typeface="Arial" pitchFamily="34" charset="0"/>
                        <a:defRPr>
                          <a:solidFill>
                            <a:schemeClr val="tx2"/>
                          </a:solidFill>
                          <a:latin typeface="Arial" pitchFamily="34" charset="0"/>
                        </a:defRPr>
                      </a:lvl5pPr>
                      <a:lvl6pPr marL="2284413" indent="1588" defTabSz="25876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25876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25876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258763"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912813" rtl="0" eaLnBrk="0" fontAlgn="base" latinLnBrk="0" hangingPunct="0">
                        <a:lnSpc>
                          <a:spcPct val="100000"/>
                        </a:lnSpc>
                        <a:spcBef>
                          <a:spcPct val="0"/>
                        </a:spcBef>
                        <a:spcAft>
                          <a:spcPts val="300"/>
                        </a:spcAft>
                        <a:buClrTx/>
                        <a:buSzTx/>
                        <a:buFont typeface="+mj-lt"/>
                        <a:buAutoNum type="arabicParenR" startAt="4"/>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Riduzione del 10% dei tempi di esperimento delle procedure di affidamento dei lavori/servizi (fino ad aggiudicazione definitiva).</a:t>
                      </a:r>
                    </a:p>
                    <a:p>
                      <a:pPr marL="180975" marR="0" lvl="0" indent="-180975" algn="just" defTabSz="912813" rtl="0" eaLnBrk="0" fontAlgn="base" latinLnBrk="0" hangingPunct="0">
                        <a:lnSpc>
                          <a:spcPct val="100000"/>
                        </a:lnSpc>
                        <a:spcBef>
                          <a:spcPct val="0"/>
                        </a:spcBef>
                        <a:spcAft>
                          <a:spcPts val="300"/>
                        </a:spcAft>
                        <a:buClrTx/>
                        <a:buSzTx/>
                        <a:buFont typeface="+mj-lt"/>
                        <a:buAutoNum type="arabicParenR" startAt="4"/>
                        <a:tabLst/>
                        <a:defRPr/>
                      </a:pP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N. 1 convenzione stipulata con </a:t>
                      </a:r>
                      <a:r>
                        <a:rPr kumimoji="0" lang="it-IT" alt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soggetto specializzato gestore dei regimi di aiuto Asse II (</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Invitalia Spa).</a:t>
                      </a:r>
                    </a:p>
                    <a:p>
                      <a:pPr marL="180975" marR="0" lvl="0" indent="-180975" algn="just" defTabSz="912813" rtl="0" eaLnBrk="0" fontAlgn="base" latinLnBrk="0" hangingPunct="0">
                        <a:lnSpc>
                          <a:spcPct val="100000"/>
                        </a:lnSpc>
                        <a:spcBef>
                          <a:spcPct val="0"/>
                        </a:spcBef>
                        <a:spcAft>
                          <a:spcPts val="300"/>
                        </a:spcAft>
                        <a:buClrTx/>
                        <a:buSzTx/>
                        <a:buFont typeface="+mj-lt"/>
                        <a:buAutoNum type="arabicParenR" startAt="4"/>
                        <a:tabLst/>
                        <a:defRPr/>
                      </a:pP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Target raggiunto con emanazione della direttiva operativa del 22/7/2016 in attuazione del D.M.11/5/2016 istitutivo dei regimi di aiuto dell'Asse II, che disciplina procedure (bando a sportello), termini e modalità di presentazione delle domande, i criteri di valutazione e concessione delle agevolazioni delle 3 Azioni dell'Asse II.</a:t>
                      </a:r>
                      <a:endParaRPr kumimoji="0" lang="en-US" altLang="it-IT" sz="1100" b="0" i="0" u="none" strike="noStrike" kern="1200" cap="none" normalizeH="0" baseline="0" dirty="0" smtClean="0">
                        <a:ln>
                          <a:noFill/>
                        </a:ln>
                        <a:solidFill>
                          <a:schemeClr val="tx2"/>
                        </a:solidFill>
                        <a:effectLst/>
                        <a:latin typeface="Arial" pitchFamily="34" charset="0"/>
                        <a:ea typeface="+mn-ea"/>
                        <a:cs typeface="Angsana New" pitchFamily="18" charset="-34"/>
                      </a:endParaRPr>
                    </a:p>
                  </a:txBody>
                  <a:tcPr marL="35449" marR="3544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26799" y="189062"/>
            <a:ext cx="8639807" cy="630202"/>
          </a:xfrm>
        </p:spPr>
        <p:txBody>
          <a:bodyPr/>
          <a:lstStyle/>
          <a:p>
            <a:pPr>
              <a:lnSpc>
                <a:spcPts val="3008"/>
              </a:lnSpc>
            </a:pPr>
            <a:r>
              <a:rPr lang="it-IT" altLang="en-US" sz="2200" dirty="0"/>
              <a:t>Obiettivi e target di miglioramento amministrativo </a:t>
            </a:r>
            <a:r>
              <a:rPr lang="it-IT" altLang="en-US" dirty="0"/>
              <a:t/>
            </a:r>
            <a:br>
              <a:rPr lang="it-IT" altLang="en-US" dirty="0"/>
            </a:br>
            <a:endParaRPr lang="en-US" altLang="en-US" i="1" dirty="0"/>
          </a:p>
        </p:txBody>
      </p:sp>
      <p:sp>
        <p:nvSpPr>
          <p:cNvPr id="16387" name="Slide Number Placeholder 3"/>
          <p:cNvSpPr>
            <a:spLocks noGrp="1"/>
          </p:cNvSpPr>
          <p:nvPr>
            <p:ph type="sldNum" sz="quarter" idx="10"/>
          </p:nvPr>
        </p:nvSpPr>
        <p:spPr bwMode="auto">
          <a:xfrm>
            <a:off x="526647" y="6503686"/>
            <a:ext cx="306387" cy="144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13</a:t>
            </a:r>
          </a:p>
        </p:txBody>
      </p:sp>
      <p:graphicFrame>
        <p:nvGraphicFramePr>
          <p:cNvPr id="11364" name="Group 100"/>
          <p:cNvGraphicFramePr>
            <a:graphicFrameLocks noGrp="1"/>
          </p:cNvGraphicFramePr>
          <p:nvPr>
            <p:extLst>
              <p:ext uri="{D42A27DB-BD31-4B8C-83A1-F6EECF244321}">
                <p14:modId xmlns:p14="http://schemas.microsoft.com/office/powerpoint/2010/main" val="1701410490"/>
              </p:ext>
            </p:extLst>
          </p:nvPr>
        </p:nvGraphicFramePr>
        <p:xfrm>
          <a:off x="509397" y="726755"/>
          <a:ext cx="8797838" cy="4728282"/>
        </p:xfrm>
        <a:graphic>
          <a:graphicData uri="http://schemas.openxmlformats.org/drawingml/2006/table">
            <a:tbl>
              <a:tblPr/>
              <a:tblGrid>
                <a:gridCol w="2552980">
                  <a:extLst>
                    <a:ext uri="{9D8B030D-6E8A-4147-A177-3AD203B41FA5}">
                      <a16:colId xmlns="" xmlns:a16="http://schemas.microsoft.com/office/drawing/2014/main" val="20000"/>
                    </a:ext>
                  </a:extLst>
                </a:gridCol>
                <a:gridCol w="2993366">
                  <a:extLst>
                    <a:ext uri="{9D8B030D-6E8A-4147-A177-3AD203B41FA5}">
                      <a16:colId xmlns="" xmlns:a16="http://schemas.microsoft.com/office/drawing/2014/main" val="20001"/>
                    </a:ext>
                  </a:extLst>
                </a:gridCol>
                <a:gridCol w="3251492">
                  <a:extLst>
                    <a:ext uri="{9D8B030D-6E8A-4147-A177-3AD203B41FA5}">
                      <a16:colId xmlns="" xmlns:a16="http://schemas.microsoft.com/office/drawing/2014/main" val="20002"/>
                    </a:ext>
                  </a:extLst>
                </a:gridCol>
              </a:tblGrid>
              <a:tr h="450945">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Obiettivi </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90046" marR="90046" marT="40340" marB="403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Target previsto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90046" marR="90046" marT="40336" marB="403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Target raggiunto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90046" marR="90046" marT="40336" marB="4033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873737">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912813" rtl="0" eaLnBrk="1" fontAlgn="base" latinLnBrk="0" hangingPunct="1">
                        <a:lnSpc>
                          <a:spcPct val="115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4. Rendere più efficiente l’applicazione delle procedure di controllo, rendicontazione ed esecuzione dei pagamenti</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endParaRPr>
                    </a:p>
                  </a:txBody>
                  <a:tcPr marL="67534" marR="6753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marL="273050" indent="-273050" algn="l" defTabSz="912813">
                        <a:spcAft>
                          <a:spcPts val="300"/>
                        </a:spcAft>
                        <a:buFont typeface="Arial" pitchFamily="34" charset="0"/>
                        <a:tabLst>
                          <a:tab pos="271463" algn="l"/>
                        </a:tabLst>
                        <a:defRPr sz="2100">
                          <a:solidFill>
                            <a:schemeClr val="tx2"/>
                          </a:solidFill>
                          <a:latin typeface="Arial" pitchFamily="34" charset="0"/>
                        </a:defRPr>
                      </a:lvl1pPr>
                      <a:lvl2pPr marL="579438" algn="l" defTabSz="912813">
                        <a:spcAft>
                          <a:spcPts val="300"/>
                        </a:spcAft>
                        <a:buFont typeface="Arial" pitchFamily="34" charset="0"/>
                        <a:tabLst>
                          <a:tab pos="271463" algn="l"/>
                        </a:tabLst>
                        <a:defRPr sz="2100">
                          <a:solidFill>
                            <a:schemeClr val="tx2"/>
                          </a:solidFill>
                          <a:latin typeface="Arial" pitchFamily="34" charset="0"/>
                        </a:defRPr>
                      </a:lvl2pPr>
                      <a:lvl3pPr algn="l" defTabSz="912813">
                        <a:spcAft>
                          <a:spcPts val="300"/>
                        </a:spcAft>
                        <a:buFont typeface="Arial" pitchFamily="34" charset="0"/>
                        <a:tabLst>
                          <a:tab pos="271463" algn="l"/>
                        </a:tabLst>
                        <a:defRPr sz="2100">
                          <a:solidFill>
                            <a:schemeClr val="tx2"/>
                          </a:solidFill>
                          <a:latin typeface="Arial" pitchFamily="34" charset="0"/>
                        </a:defRPr>
                      </a:lvl3pPr>
                      <a:lvl4pPr algn="l" defTabSz="912813">
                        <a:spcAft>
                          <a:spcPts val="600"/>
                        </a:spcAft>
                        <a:buFont typeface="Arial" pitchFamily="34" charset="0"/>
                        <a:tabLst>
                          <a:tab pos="271463" algn="l"/>
                        </a:tabLst>
                        <a:defRPr>
                          <a:solidFill>
                            <a:schemeClr val="tx2"/>
                          </a:solidFill>
                          <a:latin typeface="Arial" pitchFamily="34" charset="0"/>
                        </a:defRPr>
                      </a:lvl4pPr>
                      <a:lvl5pPr algn="l" defTabSz="912813">
                        <a:spcAft>
                          <a:spcPts val="600"/>
                        </a:spcAft>
                        <a:buFont typeface="Arial" pitchFamily="34" charset="0"/>
                        <a:tabLst>
                          <a:tab pos="271463" algn="l"/>
                        </a:tabLst>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tabLst>
                          <a:tab pos="271463" algn="l"/>
                        </a:tabLst>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tabLst>
                          <a:tab pos="271463" algn="l"/>
                        </a:tabLst>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tabLst>
                          <a:tab pos="271463" algn="l"/>
                        </a:tabLst>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tabLst>
                          <a:tab pos="271463" algn="l"/>
                        </a:tabLst>
                        <a:defRPr>
                          <a:solidFill>
                            <a:schemeClr val="tx2"/>
                          </a:solidFill>
                          <a:latin typeface="Arial" pitchFamily="34" charset="0"/>
                        </a:defRPr>
                      </a:lvl9pPr>
                    </a:lstStyle>
                    <a:p>
                      <a:pPr marL="273050" marR="0" lvl="0" indent="-273050" algn="just" defTabSz="912813" rtl="0" eaLnBrk="1" fontAlgn="base" latinLnBrk="0" hangingPunct="1">
                        <a:lnSpc>
                          <a:spcPct val="115000"/>
                        </a:lnSpc>
                        <a:spcBef>
                          <a:spcPct val="0"/>
                        </a:spcBef>
                        <a:spcAft>
                          <a:spcPct val="0"/>
                        </a:spcAft>
                        <a:buClrTx/>
                        <a:buSzTx/>
                        <a:buFont typeface="+mj-lt"/>
                        <a:buAutoNum type="arabicParenR" startAt="7"/>
                        <a:tabLst>
                          <a:tab pos="271463" algn="l"/>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Riduzione del 10% dei tempi di esecuzione dei controlli.</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endParaRPr>
                    </a:p>
                    <a:p>
                      <a:pPr marL="273050" marR="0" lvl="0" indent="-273050" algn="just" defTabSz="912813" rtl="0" eaLnBrk="1" fontAlgn="base" latinLnBrk="0" hangingPunct="1">
                        <a:lnSpc>
                          <a:spcPct val="115000"/>
                        </a:lnSpc>
                        <a:spcBef>
                          <a:spcPct val="0"/>
                        </a:spcBef>
                        <a:spcAft>
                          <a:spcPct val="0"/>
                        </a:spcAft>
                        <a:buClrTx/>
                        <a:buSzTx/>
                        <a:buFont typeface="Arial" pitchFamily="34" charset="0"/>
                        <a:buAutoNum type="arabicParenR" startAt="7"/>
                        <a:tabLst>
                          <a:tab pos="271463" algn="l"/>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Riduzione del 50% dei tempi di esecuzione dei pagamenti.</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endParaRPr>
                    </a:p>
                  </a:txBody>
                  <a:tcPr marL="67534" marR="6753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marL="44450" indent="-44450" algn="l" defTabSz="912813">
                        <a:spcAft>
                          <a:spcPts val="300"/>
                        </a:spcAft>
                        <a:buFont typeface="Arial" pitchFamily="34" charset="0"/>
                        <a:defRPr sz="2100">
                          <a:solidFill>
                            <a:schemeClr val="tx2"/>
                          </a:solidFill>
                          <a:latin typeface="Arial" pitchFamily="34" charset="0"/>
                        </a:defRPr>
                      </a:lvl1pPr>
                      <a:lvl2pPr marL="579438"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912813" rtl="0" eaLnBrk="1" fontAlgn="base" latinLnBrk="0" hangingPunct="1">
                        <a:lnSpc>
                          <a:spcPct val="115000"/>
                        </a:lnSpc>
                        <a:spcBef>
                          <a:spcPct val="0"/>
                        </a:spcBef>
                        <a:spcAft>
                          <a:spcPct val="0"/>
                        </a:spcAft>
                        <a:buClrTx/>
                        <a:buSzTx/>
                        <a:buFont typeface="+mj-lt"/>
                        <a:buAutoNum type="arabicParenR" startAt="7"/>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Riduzione del 20% dei tempi di esecuzione dei controlli da parte dell’AdG.</a:t>
                      </a:r>
                    </a:p>
                    <a:p>
                      <a:pPr marL="180975" marR="0" lvl="0" indent="-180975" algn="just" defTabSz="912813" rtl="0" eaLnBrk="1" fontAlgn="base" latinLnBrk="0" hangingPunct="1">
                        <a:lnSpc>
                          <a:spcPct val="115000"/>
                        </a:lnSpc>
                        <a:spcBef>
                          <a:spcPct val="0"/>
                        </a:spcBef>
                        <a:spcAft>
                          <a:spcPct val="0"/>
                        </a:spcAft>
                        <a:buClrTx/>
                        <a:buSzTx/>
                        <a:buFont typeface="+mj-lt"/>
                        <a:buAutoNum type="arabicParenR" startAt="7"/>
                        <a:tabLst/>
                        <a:defRPr/>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Riduzione del 50% dei tempi di esecuzione dei pagamenti.</a:t>
                      </a:r>
                    </a:p>
                  </a:txBody>
                  <a:tcPr marL="67534" marR="6753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1"/>
                  </a:ext>
                </a:extLst>
              </a:tr>
              <a:tr h="3347448">
                <a:tc>
                  <a:txBody>
                    <a:bodyPr/>
                    <a:lstStyle>
                      <a:lvl1pPr algn="l" defTabSz="912813">
                        <a:spcAft>
                          <a:spcPts val="300"/>
                        </a:spcAft>
                        <a:buFont typeface="Arial" pitchFamily="34" charset="0"/>
                        <a:defRPr sz="2100">
                          <a:solidFill>
                            <a:schemeClr val="tx2"/>
                          </a:solidFill>
                          <a:latin typeface="Arial" pitchFamily="34" charset="0"/>
                        </a:defRPr>
                      </a:lvl1pPr>
                      <a:lvl2pPr algn="l" defTabSz="912813">
                        <a:spcAft>
                          <a:spcPts val="300"/>
                        </a:spcAft>
                        <a:buFont typeface="Arial" pitchFamily="34" charset="0"/>
                        <a:defRPr sz="2100">
                          <a:solidFill>
                            <a:schemeClr val="tx2"/>
                          </a:solidFill>
                          <a:latin typeface="Arial" pitchFamily="34" charset="0"/>
                        </a:defRPr>
                      </a:lvl2pPr>
                      <a:lvl3pPr algn="l" defTabSz="912813">
                        <a:spcAft>
                          <a:spcPts val="300"/>
                        </a:spcAft>
                        <a:buFont typeface="Arial" pitchFamily="34" charset="0"/>
                        <a:defRPr sz="2100">
                          <a:solidFill>
                            <a:schemeClr val="tx2"/>
                          </a:solidFill>
                          <a:latin typeface="Arial" pitchFamily="34" charset="0"/>
                        </a:defRPr>
                      </a:lvl3pPr>
                      <a:lvl4pPr algn="l" defTabSz="912813">
                        <a:spcAft>
                          <a:spcPts val="600"/>
                        </a:spcAft>
                        <a:buFont typeface="Arial" pitchFamily="34" charset="0"/>
                        <a:defRPr>
                          <a:solidFill>
                            <a:schemeClr val="tx2"/>
                          </a:solidFill>
                          <a:latin typeface="Arial" pitchFamily="34" charset="0"/>
                        </a:defRPr>
                      </a:lvl4pPr>
                      <a:lvl5pPr algn="l" defTabSz="912813">
                        <a:spcAft>
                          <a:spcPts val="600"/>
                        </a:spcAft>
                        <a:buFont typeface="Arial" pitchFamily="34" charset="0"/>
                        <a:defRPr>
                          <a:solidFill>
                            <a:schemeClr val="tx2"/>
                          </a:solidFill>
                          <a:latin typeface="Arial" pitchFamily="34" charset="0"/>
                        </a:defRPr>
                      </a:lvl5pPr>
                      <a:lvl6pPr marL="2284413" indent="1588" defTabSz="912813"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912813"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912813"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912813"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912813" rtl="0" eaLnBrk="1" fontAlgn="base" latinLnBrk="0" hangingPunct="1">
                        <a:lnSpc>
                          <a:spcPct val="115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5. Promuovere il miglioramento degli aspetti organizzativi e delle competenze per l’efficace gestione del PON e aumentare l’accessibilità alle informazioni</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endParaRPr>
                    </a:p>
                  </a:txBody>
                  <a:tcPr marL="67534" marR="6753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marL="273050" indent="-273050" algn="l" defTabSz="192088">
                        <a:spcAft>
                          <a:spcPts val="300"/>
                        </a:spcAft>
                        <a:buFont typeface="Arial" pitchFamily="34" charset="0"/>
                        <a:tabLst>
                          <a:tab pos="1433513" algn="l"/>
                        </a:tabLst>
                        <a:defRPr sz="2100">
                          <a:solidFill>
                            <a:schemeClr val="tx2"/>
                          </a:solidFill>
                          <a:latin typeface="Arial" pitchFamily="34" charset="0"/>
                        </a:defRPr>
                      </a:lvl1pPr>
                      <a:lvl2pPr marL="635000" algn="l" defTabSz="192088">
                        <a:spcAft>
                          <a:spcPts val="300"/>
                        </a:spcAft>
                        <a:buFont typeface="Arial" pitchFamily="34" charset="0"/>
                        <a:tabLst>
                          <a:tab pos="1433513" algn="l"/>
                        </a:tabLst>
                        <a:defRPr sz="2100">
                          <a:solidFill>
                            <a:schemeClr val="tx2"/>
                          </a:solidFill>
                          <a:latin typeface="Arial" pitchFamily="34" charset="0"/>
                        </a:defRPr>
                      </a:lvl2pPr>
                      <a:lvl3pPr algn="l" defTabSz="192088">
                        <a:spcAft>
                          <a:spcPts val="300"/>
                        </a:spcAft>
                        <a:buFont typeface="Arial" pitchFamily="34" charset="0"/>
                        <a:tabLst>
                          <a:tab pos="1433513" algn="l"/>
                        </a:tabLst>
                        <a:defRPr sz="2100">
                          <a:solidFill>
                            <a:schemeClr val="tx2"/>
                          </a:solidFill>
                          <a:latin typeface="Arial" pitchFamily="34" charset="0"/>
                        </a:defRPr>
                      </a:lvl3pPr>
                      <a:lvl4pPr algn="l" defTabSz="192088">
                        <a:spcAft>
                          <a:spcPts val="600"/>
                        </a:spcAft>
                        <a:buFont typeface="Arial" pitchFamily="34" charset="0"/>
                        <a:tabLst>
                          <a:tab pos="1433513" algn="l"/>
                        </a:tabLst>
                        <a:defRPr>
                          <a:solidFill>
                            <a:schemeClr val="tx2"/>
                          </a:solidFill>
                          <a:latin typeface="Arial" pitchFamily="34" charset="0"/>
                        </a:defRPr>
                      </a:lvl4pPr>
                      <a:lvl5pPr algn="l" defTabSz="192088">
                        <a:spcAft>
                          <a:spcPts val="600"/>
                        </a:spcAft>
                        <a:buFont typeface="Arial" pitchFamily="34" charset="0"/>
                        <a:tabLst>
                          <a:tab pos="1433513" algn="l"/>
                        </a:tabLst>
                        <a:defRPr>
                          <a:solidFill>
                            <a:schemeClr val="tx2"/>
                          </a:solidFill>
                          <a:latin typeface="Arial" pitchFamily="34" charset="0"/>
                        </a:defRPr>
                      </a:lvl5pPr>
                      <a:lvl6pPr marL="2284413" indent="1588" defTabSz="192088" eaLnBrk="0" fontAlgn="base" hangingPunct="0">
                        <a:spcBef>
                          <a:spcPct val="0"/>
                        </a:spcBef>
                        <a:spcAft>
                          <a:spcPts val="600"/>
                        </a:spcAft>
                        <a:buFont typeface="Arial" pitchFamily="34" charset="0"/>
                        <a:tabLst>
                          <a:tab pos="1433513" algn="l"/>
                        </a:tabLst>
                        <a:defRPr>
                          <a:solidFill>
                            <a:schemeClr val="tx2"/>
                          </a:solidFill>
                          <a:latin typeface="Arial" pitchFamily="34" charset="0"/>
                        </a:defRPr>
                      </a:lvl6pPr>
                      <a:lvl7pPr marL="2741613" indent="1588" defTabSz="192088" eaLnBrk="0" fontAlgn="base" hangingPunct="0">
                        <a:spcBef>
                          <a:spcPct val="0"/>
                        </a:spcBef>
                        <a:spcAft>
                          <a:spcPts val="600"/>
                        </a:spcAft>
                        <a:buFont typeface="Arial" pitchFamily="34" charset="0"/>
                        <a:tabLst>
                          <a:tab pos="1433513" algn="l"/>
                        </a:tabLst>
                        <a:defRPr>
                          <a:solidFill>
                            <a:schemeClr val="tx2"/>
                          </a:solidFill>
                          <a:latin typeface="Arial" pitchFamily="34" charset="0"/>
                        </a:defRPr>
                      </a:lvl7pPr>
                      <a:lvl8pPr marL="3198813" indent="1588" defTabSz="192088" eaLnBrk="0" fontAlgn="base" hangingPunct="0">
                        <a:spcBef>
                          <a:spcPct val="0"/>
                        </a:spcBef>
                        <a:spcAft>
                          <a:spcPts val="600"/>
                        </a:spcAft>
                        <a:buFont typeface="Arial" pitchFamily="34" charset="0"/>
                        <a:tabLst>
                          <a:tab pos="1433513" algn="l"/>
                        </a:tabLst>
                        <a:defRPr>
                          <a:solidFill>
                            <a:schemeClr val="tx2"/>
                          </a:solidFill>
                          <a:latin typeface="Arial" pitchFamily="34" charset="0"/>
                        </a:defRPr>
                      </a:lvl8pPr>
                      <a:lvl9pPr marL="3656013" indent="1588" defTabSz="192088" eaLnBrk="0" fontAlgn="base" hangingPunct="0">
                        <a:spcBef>
                          <a:spcPct val="0"/>
                        </a:spcBef>
                        <a:spcAft>
                          <a:spcPts val="600"/>
                        </a:spcAft>
                        <a:buFont typeface="Arial" pitchFamily="34" charset="0"/>
                        <a:tabLst>
                          <a:tab pos="1433513" algn="l"/>
                        </a:tabLst>
                        <a:defRPr>
                          <a:solidFill>
                            <a:schemeClr val="tx2"/>
                          </a:solidFill>
                          <a:latin typeface="Arial" pitchFamily="34" charset="0"/>
                        </a:defRPr>
                      </a:lvl9pPr>
                    </a:lstStyle>
                    <a:p>
                      <a:pPr marL="273050" marR="0" lvl="0" indent="-273050" algn="just" defTabSz="192088" rtl="0" eaLnBrk="1" fontAlgn="base" latinLnBrk="0" hangingPunct="1">
                        <a:lnSpc>
                          <a:spcPct val="115000"/>
                        </a:lnSpc>
                        <a:spcBef>
                          <a:spcPts val="600"/>
                        </a:spcBef>
                        <a:spcAft>
                          <a:spcPct val="0"/>
                        </a:spcAft>
                        <a:buClrTx/>
                        <a:buSzTx/>
                        <a:buFont typeface="+mj-lt"/>
                        <a:buAutoNum type="arabicParenR" startAt="9"/>
                        <a:tabLst>
                          <a:tab pos="1433513" algn="l"/>
                        </a:tabLst>
                        <a:defRPr/>
                      </a:pPr>
                      <a:r>
                        <a:rPr kumimoji="0" lang="it-IT" altLang="it-IT" sz="1100" b="0" i="0" u="none" strike="noStrike" cap="none" normalizeH="0" baseline="0" dirty="0" smtClean="0">
                          <a:ln>
                            <a:noFill/>
                          </a:ln>
                          <a:solidFill>
                            <a:schemeClr val="tx2"/>
                          </a:solidFill>
                          <a:effectLst/>
                          <a:latin typeface="Arial" pitchFamily="34" charset="0"/>
                          <a:ea typeface="Times New Roman" pitchFamily="18" charset="0"/>
                          <a:cs typeface="Angsana New" pitchFamily="18" charset="-34"/>
                        </a:rPr>
                        <a:t>Realizzazione di n. 1 percorso formativo dedicato al personale interno delle strutture centrali e periferiche.</a:t>
                      </a:r>
                    </a:p>
                    <a:p>
                      <a:pPr marL="0" marR="0" lvl="0" indent="0" algn="just" defTabSz="192088" rtl="0" eaLnBrk="1" fontAlgn="base" latinLnBrk="0" hangingPunct="1">
                        <a:lnSpc>
                          <a:spcPct val="115000"/>
                        </a:lnSpc>
                        <a:spcBef>
                          <a:spcPct val="0"/>
                        </a:spcBef>
                        <a:spcAft>
                          <a:spcPct val="0"/>
                        </a:spcAft>
                        <a:buClrTx/>
                        <a:buSzTx/>
                        <a:buFont typeface="+mj-lt"/>
                        <a:buNone/>
                        <a:tabLst>
                          <a:tab pos="1433513" algn="l"/>
                        </a:tabLst>
                        <a:defRPr/>
                      </a:pPr>
                      <a:endParaRPr kumimoji="0" lang="it-IT" altLang="it-IT" sz="800" b="0" i="0" u="none" strike="noStrike" cap="none" normalizeH="0" baseline="0" dirty="0" smtClean="0">
                        <a:ln>
                          <a:noFill/>
                        </a:ln>
                        <a:solidFill>
                          <a:schemeClr val="tx2"/>
                        </a:solidFill>
                        <a:effectLst/>
                        <a:latin typeface="Arial" pitchFamily="34" charset="0"/>
                        <a:ea typeface="Times New Roman" pitchFamily="18" charset="0"/>
                        <a:cs typeface="Angsana New" pitchFamily="18" charset="-34"/>
                      </a:endParaRPr>
                    </a:p>
                    <a:p>
                      <a:pPr marL="0" marR="0" lvl="0" indent="0" algn="just" defTabSz="192088" rtl="0" eaLnBrk="1" fontAlgn="base" latinLnBrk="0" hangingPunct="1">
                        <a:lnSpc>
                          <a:spcPct val="115000"/>
                        </a:lnSpc>
                        <a:spcBef>
                          <a:spcPct val="0"/>
                        </a:spcBef>
                        <a:spcAft>
                          <a:spcPct val="0"/>
                        </a:spcAft>
                        <a:buClrTx/>
                        <a:buSzTx/>
                        <a:buFont typeface="+mj-lt"/>
                        <a:buNone/>
                        <a:tabLst>
                          <a:tab pos="1433513" algn="l"/>
                        </a:tabLst>
                        <a:defRPr/>
                      </a:pPr>
                      <a:endParaRPr kumimoji="0" lang="it-IT" altLang="it-IT" sz="7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endParaRPr>
                    </a:p>
                    <a:p>
                      <a:pPr marL="273050" marR="0" lvl="0" indent="-273050" algn="just" defTabSz="192088" rtl="0" eaLnBrk="1" fontAlgn="base" latinLnBrk="0" hangingPunct="1">
                        <a:lnSpc>
                          <a:spcPct val="115000"/>
                        </a:lnSpc>
                        <a:spcBef>
                          <a:spcPct val="0"/>
                        </a:spcBef>
                        <a:spcAft>
                          <a:spcPct val="0"/>
                        </a:spcAft>
                        <a:buClrTx/>
                        <a:buSzTx/>
                        <a:buFont typeface="+mj-lt"/>
                        <a:buAutoNum type="arabicParenR" startAt="10"/>
                        <a:tabLst>
                          <a:tab pos="1433513" algn="l"/>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Archiviazione nella Community Mibact del 100% della documentazione completa e progressivamente aggiornata.</a:t>
                      </a:r>
                    </a:p>
                    <a:p>
                      <a:pPr marL="273050" marR="0" lvl="0" indent="-273050" algn="just" defTabSz="192088" rtl="0" eaLnBrk="1" fontAlgn="base" latinLnBrk="0" hangingPunct="1">
                        <a:lnSpc>
                          <a:spcPct val="115000"/>
                        </a:lnSpc>
                        <a:spcBef>
                          <a:spcPct val="0"/>
                        </a:spcBef>
                        <a:spcAft>
                          <a:spcPct val="0"/>
                        </a:spcAft>
                        <a:buClrTx/>
                        <a:buSzTx/>
                        <a:buFont typeface="+mj-lt"/>
                        <a:buAutoNum type="arabicParenR" startAt="10"/>
                        <a:tabLst>
                          <a:tab pos="1433513" algn="l"/>
                        </a:tabLst>
                      </a:pPr>
                      <a:endParaRPr kumimoji="0" lang="it-IT" altLang="it-IT" sz="8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endParaRPr>
                    </a:p>
                    <a:p>
                      <a:pPr marL="273050" marR="0" lvl="0" indent="-273050" algn="just" defTabSz="192088" rtl="0" eaLnBrk="1" fontAlgn="base" latinLnBrk="0" hangingPunct="1">
                        <a:lnSpc>
                          <a:spcPct val="115000"/>
                        </a:lnSpc>
                        <a:spcBef>
                          <a:spcPct val="0"/>
                        </a:spcBef>
                        <a:spcAft>
                          <a:spcPct val="0"/>
                        </a:spcAft>
                        <a:buClrTx/>
                        <a:buSzTx/>
                        <a:buFont typeface="Arial" pitchFamily="34" charset="0"/>
                        <a:buAutoNum type="arabicParenR" startAt="10"/>
                        <a:tabLst>
                          <a:tab pos="1433513" algn="l"/>
                        </a:tabLst>
                      </a:pPr>
                      <a:r>
                        <a:rPr kumimoji="0" lang="it-IT"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rPr>
                        <a:t>Organizzazione degli uffici delle Autorità di gestione e di certificazione in aree di responsabilità (Unità operative).</a:t>
                      </a:r>
                      <a:endParaRPr kumimoji="0" lang="en-US" altLang="it-IT" sz="1100" b="0" i="0" u="none" strike="noStrike" cap="none" normalizeH="0" baseline="0" dirty="0" smtClean="0">
                        <a:ln>
                          <a:noFill/>
                        </a:ln>
                        <a:solidFill>
                          <a:schemeClr val="tx2"/>
                        </a:solidFill>
                        <a:effectLst/>
                        <a:latin typeface="Arial" pitchFamily="34" charset="0"/>
                        <a:ea typeface="Calibri" pitchFamily="34" charset="0"/>
                        <a:cs typeface="Angsana New" pitchFamily="18" charset="-34"/>
                      </a:endParaRPr>
                    </a:p>
                  </a:txBody>
                  <a:tcPr marL="67534" marR="6753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273050">
                        <a:spcAft>
                          <a:spcPts val="300"/>
                        </a:spcAft>
                        <a:buFont typeface="Arial" pitchFamily="34" charset="0"/>
                        <a:defRPr sz="2100">
                          <a:solidFill>
                            <a:schemeClr val="tx2"/>
                          </a:solidFill>
                          <a:latin typeface="Arial" pitchFamily="34" charset="0"/>
                        </a:defRPr>
                      </a:lvl1pPr>
                      <a:lvl2pPr marL="903288" algn="l" defTabSz="273050">
                        <a:spcAft>
                          <a:spcPts val="300"/>
                        </a:spcAft>
                        <a:buFont typeface="Arial" pitchFamily="34" charset="0"/>
                        <a:defRPr sz="2100">
                          <a:solidFill>
                            <a:schemeClr val="tx2"/>
                          </a:solidFill>
                          <a:latin typeface="Arial" pitchFamily="34" charset="0"/>
                        </a:defRPr>
                      </a:lvl2pPr>
                      <a:lvl3pPr marL="1084263" algn="l" defTabSz="273050">
                        <a:spcAft>
                          <a:spcPts val="300"/>
                        </a:spcAft>
                        <a:buFont typeface="Arial" pitchFamily="34" charset="0"/>
                        <a:defRPr sz="2100">
                          <a:solidFill>
                            <a:schemeClr val="tx2"/>
                          </a:solidFill>
                          <a:latin typeface="Arial" pitchFamily="34" charset="0"/>
                        </a:defRPr>
                      </a:lvl3pPr>
                      <a:lvl4pPr algn="l" defTabSz="273050">
                        <a:spcAft>
                          <a:spcPts val="600"/>
                        </a:spcAft>
                        <a:buFont typeface="Arial" pitchFamily="34" charset="0"/>
                        <a:defRPr>
                          <a:solidFill>
                            <a:schemeClr val="tx2"/>
                          </a:solidFill>
                          <a:latin typeface="Arial" pitchFamily="34" charset="0"/>
                        </a:defRPr>
                      </a:lvl4pPr>
                      <a:lvl5pPr algn="l" defTabSz="273050">
                        <a:spcAft>
                          <a:spcPts val="600"/>
                        </a:spcAft>
                        <a:buFont typeface="Arial" pitchFamily="34" charset="0"/>
                        <a:defRPr>
                          <a:solidFill>
                            <a:schemeClr val="tx2"/>
                          </a:solidFill>
                          <a:latin typeface="Arial" pitchFamily="34" charset="0"/>
                        </a:defRPr>
                      </a:lvl5pPr>
                      <a:lvl6pPr marL="2284413" indent="1588" defTabSz="273050" eaLnBrk="0" fontAlgn="base" hangingPunct="0">
                        <a:spcBef>
                          <a:spcPct val="0"/>
                        </a:spcBef>
                        <a:spcAft>
                          <a:spcPts val="600"/>
                        </a:spcAft>
                        <a:buFont typeface="Arial" pitchFamily="34" charset="0"/>
                        <a:defRPr>
                          <a:solidFill>
                            <a:schemeClr val="tx2"/>
                          </a:solidFill>
                          <a:latin typeface="Arial" pitchFamily="34" charset="0"/>
                        </a:defRPr>
                      </a:lvl6pPr>
                      <a:lvl7pPr marL="2741613" indent="1588" defTabSz="273050" eaLnBrk="0" fontAlgn="base" hangingPunct="0">
                        <a:spcBef>
                          <a:spcPct val="0"/>
                        </a:spcBef>
                        <a:spcAft>
                          <a:spcPts val="600"/>
                        </a:spcAft>
                        <a:buFont typeface="Arial" pitchFamily="34" charset="0"/>
                        <a:defRPr>
                          <a:solidFill>
                            <a:schemeClr val="tx2"/>
                          </a:solidFill>
                          <a:latin typeface="Arial" pitchFamily="34" charset="0"/>
                        </a:defRPr>
                      </a:lvl7pPr>
                      <a:lvl8pPr marL="3198813" indent="1588" defTabSz="273050" eaLnBrk="0" fontAlgn="base" hangingPunct="0">
                        <a:spcBef>
                          <a:spcPct val="0"/>
                        </a:spcBef>
                        <a:spcAft>
                          <a:spcPts val="600"/>
                        </a:spcAft>
                        <a:buFont typeface="Arial" pitchFamily="34" charset="0"/>
                        <a:defRPr>
                          <a:solidFill>
                            <a:schemeClr val="tx2"/>
                          </a:solidFill>
                          <a:latin typeface="Arial" pitchFamily="34" charset="0"/>
                        </a:defRPr>
                      </a:lvl8pPr>
                      <a:lvl9pPr marL="3656013" indent="1588" defTabSz="273050" eaLnBrk="0" fontAlgn="base" hangingPunct="0">
                        <a:spcBef>
                          <a:spcPct val="0"/>
                        </a:spcBef>
                        <a:spcAft>
                          <a:spcPts val="600"/>
                        </a:spcAft>
                        <a:buFont typeface="Arial" pitchFamily="34" charset="0"/>
                        <a:defRPr>
                          <a:solidFill>
                            <a:schemeClr val="tx2"/>
                          </a:solidFill>
                          <a:latin typeface="Arial" pitchFamily="34" charset="0"/>
                        </a:defRPr>
                      </a:lvl9pPr>
                    </a:lstStyle>
                    <a:p>
                      <a:pPr marL="180975" marR="0" lvl="0" indent="-180975" algn="just" defTabSz="273050" rtl="0" eaLnBrk="0" fontAlgn="base" latinLnBrk="0" hangingPunct="0">
                        <a:lnSpc>
                          <a:spcPct val="100000"/>
                        </a:lnSpc>
                        <a:spcBef>
                          <a:spcPts val="600"/>
                        </a:spcBef>
                        <a:spcAft>
                          <a:spcPts val="200"/>
                        </a:spcAft>
                        <a:buClrTx/>
                        <a:buSzTx/>
                        <a:buFont typeface="+mj-lt"/>
                        <a:buAutoNum type="arabicParenR" startAt="9"/>
                        <a:tabLst/>
                      </a:pPr>
                      <a:r>
                        <a:rPr lang="it-IT" sz="1100" kern="1200" dirty="0" smtClean="0">
                          <a:solidFill>
                            <a:schemeClr val="tx2"/>
                          </a:solidFill>
                          <a:effectLst/>
                          <a:latin typeface="Arial" pitchFamily="34" charset="0"/>
                          <a:ea typeface="+mn-ea"/>
                          <a:cs typeface="+mn-cs"/>
                        </a:rPr>
                        <a:t>Realizzati n. 8 percorsi formativi per il personale interno e i beneficiari sui temi legati agli appalti, aiuti di stato, rischio frode, certificazione spesa,</a:t>
                      </a:r>
                      <a:r>
                        <a:rPr lang="it-IT" sz="1100" kern="1200" baseline="0" dirty="0" smtClean="0">
                          <a:solidFill>
                            <a:schemeClr val="tx2"/>
                          </a:solidFill>
                          <a:effectLst/>
                          <a:latin typeface="Arial" pitchFamily="34" charset="0"/>
                          <a:ea typeface="+mn-ea"/>
                          <a:cs typeface="+mn-cs"/>
                        </a:rPr>
                        <a:t> </a:t>
                      </a:r>
                      <a:r>
                        <a:rPr lang="it-IT" sz="1100" kern="1200" dirty="0" smtClean="0">
                          <a:solidFill>
                            <a:schemeClr val="tx2"/>
                          </a:solidFill>
                          <a:effectLst/>
                          <a:latin typeface="Arial" pitchFamily="34" charset="0"/>
                          <a:ea typeface="+mn-ea"/>
                          <a:cs typeface="+mn-cs"/>
                        </a:rPr>
                        <a:t>utilizzo del sistema informativo SGP.</a:t>
                      </a:r>
                    </a:p>
                    <a:p>
                      <a:pPr marL="180975" marR="0" lvl="0" indent="-180975" algn="just" defTabSz="273050" rtl="0" eaLnBrk="0" fontAlgn="base" latinLnBrk="0" hangingPunct="0">
                        <a:lnSpc>
                          <a:spcPct val="100000"/>
                        </a:lnSpc>
                        <a:spcBef>
                          <a:spcPct val="0"/>
                        </a:spcBef>
                        <a:spcAft>
                          <a:spcPts val="200"/>
                        </a:spcAft>
                        <a:buClrTx/>
                        <a:buSzTx/>
                        <a:buFont typeface="+mj-lt"/>
                        <a:buAutoNum type="arabicParenR" startAt="9"/>
                        <a:tabLst>
                          <a:tab pos="180975" algn="l"/>
                        </a:tabLst>
                      </a:pPr>
                      <a:r>
                        <a:rPr kumimoji="0" lang="it-IT" altLang="it-IT" sz="1100" b="0" i="0" u="none" strike="noStrike" cap="none" normalizeH="0" baseline="0" dirty="0" smtClean="0">
                          <a:ln>
                            <a:noFill/>
                          </a:ln>
                          <a:solidFill>
                            <a:schemeClr val="tx2"/>
                          </a:solidFill>
                          <a:effectLst/>
                          <a:latin typeface="Arial" pitchFamily="34" charset="0"/>
                          <a:cs typeface="Angsana New" pitchFamily="18" charset="-34"/>
                        </a:rPr>
                        <a:t> Impiego della Community Mibact come piattaforma di repository di tutta la documentazione del PON e di co-working tra le Autorità responsabili e i beneficiari. </a:t>
                      </a:r>
                    </a:p>
                    <a:p>
                      <a:pPr marL="180975" marR="0" lvl="0" indent="-180975" algn="just" defTabSz="273050" rtl="0" eaLnBrk="0" fontAlgn="base" latinLnBrk="0" hangingPunct="0">
                        <a:lnSpc>
                          <a:spcPct val="100000"/>
                        </a:lnSpc>
                        <a:spcBef>
                          <a:spcPct val="0"/>
                        </a:spcBef>
                        <a:spcAft>
                          <a:spcPts val="200"/>
                        </a:spcAft>
                        <a:buClrTx/>
                        <a:buSzTx/>
                        <a:buFont typeface="+mj-lt"/>
                        <a:buAutoNum type="arabicParenR" startAt="11"/>
                        <a:tabLst>
                          <a:tab pos="180975" algn="l"/>
                        </a:tabLst>
                      </a:pPr>
                      <a:r>
                        <a:rPr kumimoji="0" lang="en-US" altLang="it-IT" sz="1100" b="0" i="0" u="none" strike="noStrike" cap="none" normalizeH="0" baseline="0" dirty="0" smtClean="0">
                          <a:ln>
                            <a:noFill/>
                          </a:ln>
                          <a:solidFill>
                            <a:schemeClr val="tx2"/>
                          </a:solidFill>
                          <a:effectLst/>
                          <a:latin typeface="Arial" pitchFamily="34" charset="0"/>
                          <a:cs typeface="Angsana New" pitchFamily="18" charset="-34"/>
                        </a:rPr>
                        <a:t> </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Definizione e implementazione degli assetti organizzativi degli uffici dell’AdG e dell’AdC in aree di responsabilità </a:t>
                      </a:r>
                      <a:r>
                        <a:rPr lang="it-IT" sz="1100" kern="1200" dirty="0" smtClean="0">
                          <a:solidFill>
                            <a:schemeClr val="tx2"/>
                          </a:solidFill>
                          <a:effectLst/>
                          <a:latin typeface="Arial" pitchFamily="34" charset="0"/>
                          <a:ea typeface="+mn-ea"/>
                          <a:cs typeface="+mn-cs"/>
                        </a:rPr>
                        <a:t>denominate </a:t>
                      </a:r>
                      <a:r>
                        <a:rPr lang="it-IT" sz="1100" b="0" kern="1200" dirty="0" smtClean="0">
                          <a:solidFill>
                            <a:schemeClr val="tx2"/>
                          </a:solidFill>
                          <a:effectLst/>
                          <a:latin typeface="Arial" pitchFamily="34" charset="0"/>
                          <a:ea typeface="+mn-ea"/>
                          <a:cs typeface="+mn-cs"/>
                        </a:rPr>
                        <a:t>Unità Operative </a:t>
                      </a:r>
                      <a:r>
                        <a:rPr lang="it-IT" sz="1100" kern="1200" dirty="0" smtClean="0">
                          <a:solidFill>
                            <a:schemeClr val="tx2"/>
                          </a:solidFill>
                          <a:effectLst/>
                          <a:latin typeface="Arial" pitchFamily="34" charset="0"/>
                          <a:ea typeface="+mn-ea"/>
                          <a:cs typeface="+mn-cs"/>
                        </a:rPr>
                        <a:t>a garanzia della messa in opera di tutte le misure necessarie di carattere organizzativo e procedurale e le relative competenze attribuite sono coerenti con le principali fasi che compongono il macroprocesso di gestione dei Programmi Operativi e coprono gli ambiti di responsabilità attribuiti all’AdG e all’AdC</a:t>
                      </a:r>
                      <a:r>
                        <a:rPr kumimoji="0" lang="it-IT" sz="1100" b="0" i="0" u="none" strike="noStrike" kern="1200" cap="none" normalizeH="0" baseline="0" dirty="0" smtClean="0">
                          <a:ln>
                            <a:noFill/>
                          </a:ln>
                          <a:solidFill>
                            <a:schemeClr val="tx2"/>
                          </a:solidFill>
                          <a:effectLst/>
                          <a:latin typeface="Arial" pitchFamily="34" charset="0"/>
                          <a:ea typeface="+mn-ea"/>
                          <a:cs typeface="Angsana New" pitchFamily="18" charset="-34"/>
                        </a:rPr>
                        <a:t>.</a:t>
                      </a:r>
                      <a:endParaRPr lang="it-IT" sz="1100" kern="1200" dirty="0" smtClean="0">
                        <a:solidFill>
                          <a:schemeClr val="tx2"/>
                        </a:solidFill>
                        <a:effectLst/>
                        <a:latin typeface="Arial" pitchFamily="34" charset="0"/>
                        <a:ea typeface="+mn-ea"/>
                        <a:cs typeface="+mn-cs"/>
                      </a:endParaRPr>
                    </a:p>
                  </a:txBody>
                  <a:tcPr marL="67534" marR="67534"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bl>
          </a:graphicData>
        </a:graphic>
      </p:graphicFrame>
      <p:pic>
        <p:nvPicPr>
          <p:cNvPr id="1026" name="Picture 2" descr="Risultati immagini per frecc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4505" y="5245769"/>
            <a:ext cx="4764505" cy="13541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7172" y="403329"/>
            <a:ext cx="8654175" cy="460748"/>
          </a:xfrm>
        </p:spPr>
        <p:txBody>
          <a:bodyPr/>
          <a:lstStyle/>
          <a:p>
            <a:pPr algn="just">
              <a:lnSpc>
                <a:spcPts val="2500"/>
              </a:lnSpc>
            </a:pPr>
            <a:r>
              <a:rPr lang="it-IT" altLang="en-US" sz="2200" dirty="0" smtClean="0"/>
              <a:t>Effetti delle misure di miglioramento realizzate </a:t>
            </a:r>
            <a:endParaRPr lang="en-US" altLang="en-US" sz="2200" dirty="0"/>
          </a:p>
        </p:txBody>
      </p:sp>
      <p:sp>
        <p:nvSpPr>
          <p:cNvPr id="6147" name="Slide Number Placeholder 3"/>
          <p:cNvSpPr>
            <a:spLocks noGrp="1"/>
          </p:cNvSpPr>
          <p:nvPr>
            <p:ph type="sldNum" sz="quarter" idx="10"/>
          </p:nvPr>
        </p:nvSpPr>
        <p:spPr bwMode="auto">
          <a:xfrm>
            <a:off x="634659" y="6496077"/>
            <a:ext cx="306387" cy="144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14</a:t>
            </a:r>
          </a:p>
        </p:txBody>
      </p:sp>
      <p:sp>
        <p:nvSpPr>
          <p:cNvPr id="7" name="Rettangolo 6"/>
          <p:cNvSpPr/>
          <p:nvPr/>
        </p:nvSpPr>
        <p:spPr>
          <a:xfrm>
            <a:off x="527172" y="965265"/>
            <a:ext cx="8857460" cy="5377370"/>
          </a:xfrm>
          <a:prstGeom prst="rect">
            <a:avLst/>
          </a:prstGeom>
        </p:spPr>
        <p:txBody>
          <a:bodyPr wrap="square">
            <a:spAutoFit/>
          </a:bodyPr>
          <a:lstStyle/>
          <a:p>
            <a:pPr marL="266700" indent="-266700" algn="just">
              <a:lnSpc>
                <a:spcPct val="102000"/>
              </a:lnSpc>
              <a:buClr>
                <a:schemeClr val="accent2"/>
              </a:buClr>
              <a:buSzPct val="90000"/>
              <a:buFont typeface="Wingdings" panose="05000000000000000000" pitchFamily="2" charset="2"/>
              <a:buChar char="q"/>
            </a:pPr>
            <a:r>
              <a:rPr lang="it-IT" altLang="it-IT" sz="1250" b="1" dirty="0" smtClean="0">
                <a:solidFill>
                  <a:srgbClr val="002570"/>
                </a:solidFill>
              </a:rPr>
              <a:t>Implementazione </a:t>
            </a:r>
            <a:r>
              <a:rPr lang="it-IT" altLang="it-IT" sz="1250" b="1" dirty="0">
                <a:solidFill>
                  <a:srgbClr val="002570"/>
                </a:solidFill>
              </a:rPr>
              <a:t>di modalità organizzative e di strumenti operativi e di funzionamento</a:t>
            </a:r>
            <a:r>
              <a:rPr lang="it-IT" altLang="it-IT" sz="1250" dirty="0">
                <a:solidFill>
                  <a:srgbClr val="002570"/>
                </a:solidFill>
              </a:rPr>
              <a:t> </a:t>
            </a:r>
            <a:r>
              <a:rPr lang="it-IT" altLang="it-IT" sz="1250" dirty="0" smtClean="0">
                <a:solidFill>
                  <a:srgbClr val="002570"/>
                </a:solidFill>
              </a:rPr>
              <a:t>hanno </a:t>
            </a:r>
            <a:r>
              <a:rPr lang="it-IT" altLang="it-IT" sz="1250" dirty="0">
                <a:solidFill>
                  <a:srgbClr val="002570"/>
                </a:solidFill>
              </a:rPr>
              <a:t>consentito di definire regole, modalità e tempi certi nella fase di pianificazione e programmazione operativa degli </a:t>
            </a:r>
            <a:r>
              <a:rPr lang="it-IT" altLang="it-IT" sz="1250" dirty="0" smtClean="0">
                <a:solidFill>
                  <a:srgbClr val="002570"/>
                </a:solidFill>
              </a:rPr>
              <a:t>interventi, quali</a:t>
            </a:r>
            <a:r>
              <a:rPr lang="it-IT" altLang="it-IT" sz="1250" dirty="0">
                <a:solidFill>
                  <a:srgbClr val="002570"/>
                </a:solidFill>
              </a:rPr>
              <a:t>: </a:t>
            </a:r>
          </a:p>
          <a:p>
            <a:pPr marL="541338" indent="-274638" algn="just">
              <a:lnSpc>
                <a:spcPct val="102000"/>
              </a:lnSpc>
              <a:buClr>
                <a:srgbClr val="2175C1"/>
              </a:buClr>
              <a:buSzPct val="95000"/>
              <a:buFont typeface="Wingdings" panose="05000000000000000000" pitchFamily="2" charset="2"/>
              <a:buChar char="ü"/>
            </a:pPr>
            <a:r>
              <a:rPr lang="it-IT" altLang="it-IT" sz="1250" b="1" dirty="0">
                <a:solidFill>
                  <a:srgbClr val="257DFF"/>
                </a:solidFill>
              </a:rPr>
              <a:t>adozione di strumenti di cooperazione istituzionale per facilitare il confronto e il coordinamento tra il </a:t>
            </a:r>
            <a:r>
              <a:rPr lang="it-IT" altLang="it-IT" sz="1250" b="1" dirty="0" smtClean="0">
                <a:solidFill>
                  <a:srgbClr val="257DFF"/>
                </a:solidFill>
              </a:rPr>
              <a:t>MiBACT </a:t>
            </a:r>
            <a:r>
              <a:rPr lang="it-IT" altLang="it-IT" sz="1250" b="1" dirty="0">
                <a:solidFill>
                  <a:srgbClr val="257DFF"/>
                </a:solidFill>
              </a:rPr>
              <a:t>e le Regioni. </a:t>
            </a:r>
            <a:r>
              <a:rPr lang="it-IT" altLang="it-IT" sz="1250" dirty="0">
                <a:solidFill>
                  <a:srgbClr val="002570"/>
                </a:solidFill>
              </a:rPr>
              <a:t>Tale funzione è svolta dagli</a:t>
            </a:r>
            <a:r>
              <a:rPr lang="it-IT" altLang="it-IT" sz="1250" b="1" dirty="0">
                <a:solidFill>
                  <a:srgbClr val="002570"/>
                </a:solidFill>
              </a:rPr>
              <a:t> Accordi operativi di attuazione </a:t>
            </a:r>
            <a:r>
              <a:rPr lang="it-IT" altLang="it-IT" sz="1250" dirty="0" smtClean="0">
                <a:solidFill>
                  <a:srgbClr val="002570"/>
                </a:solidFill>
              </a:rPr>
              <a:t>firmati </a:t>
            </a:r>
            <a:r>
              <a:rPr lang="it-IT" altLang="it-IT" sz="1250" dirty="0">
                <a:solidFill>
                  <a:srgbClr val="002570"/>
                </a:solidFill>
              </a:rPr>
              <a:t>con ciascuna regione obiettivo del </a:t>
            </a:r>
            <a:r>
              <a:rPr lang="it-IT" altLang="it-IT" sz="1250" dirty="0" smtClean="0">
                <a:solidFill>
                  <a:srgbClr val="002570"/>
                </a:solidFill>
              </a:rPr>
              <a:t>PON Cultura e Sviluppo. </a:t>
            </a:r>
            <a:r>
              <a:rPr lang="it-IT" sz="1250" dirty="0">
                <a:solidFill>
                  <a:srgbClr val="002570"/>
                </a:solidFill>
              </a:rPr>
              <a:t>L'impiego </a:t>
            </a:r>
            <a:r>
              <a:rPr lang="it-IT" sz="1250" dirty="0" smtClean="0">
                <a:solidFill>
                  <a:srgbClr val="002570"/>
                </a:solidFill>
              </a:rPr>
              <a:t>dell'Accordo operativo di attuazione incide </a:t>
            </a:r>
            <a:r>
              <a:rPr lang="it-IT" sz="1250" dirty="0">
                <a:solidFill>
                  <a:srgbClr val="002570"/>
                </a:solidFill>
              </a:rPr>
              <a:t>sul miglioramento della capacità di selezionare gli interventi, garantisce la complementarietà della programmazione nazionale e regionale e, sul piano operativo definisce i campi di intervento mediante la delimitazione delle aree di attrazione </a:t>
            </a:r>
            <a:r>
              <a:rPr lang="it-IT" sz="1250" dirty="0" smtClean="0">
                <a:solidFill>
                  <a:srgbClr val="002570"/>
                </a:solidFill>
              </a:rPr>
              <a:t>culturale</a:t>
            </a:r>
            <a:r>
              <a:rPr lang="it-IT" altLang="it-IT" sz="1250" dirty="0" smtClean="0">
                <a:solidFill>
                  <a:srgbClr val="002570"/>
                </a:solidFill>
              </a:rPr>
              <a:t>; </a:t>
            </a:r>
            <a:endParaRPr lang="it-IT" altLang="it-IT" sz="1250" dirty="0">
              <a:solidFill>
                <a:srgbClr val="002570"/>
              </a:solidFill>
            </a:endParaRPr>
          </a:p>
          <a:p>
            <a:pPr marL="541338" indent="-274638" algn="just">
              <a:lnSpc>
                <a:spcPct val="102000"/>
              </a:lnSpc>
              <a:buClr>
                <a:srgbClr val="2175C1"/>
              </a:buClr>
              <a:buSzPct val="95000"/>
              <a:buFont typeface="Wingdings" panose="05000000000000000000" pitchFamily="2" charset="2"/>
              <a:buChar char="ü"/>
            </a:pPr>
            <a:r>
              <a:rPr lang="it-IT" altLang="it-IT" sz="1250" b="1" dirty="0">
                <a:solidFill>
                  <a:srgbClr val="257DFF"/>
                </a:solidFill>
              </a:rPr>
              <a:t>impiego di strumenti operativi con funzione di regolare l’attuazione e la gestione </a:t>
            </a:r>
            <a:r>
              <a:rPr lang="it-IT" altLang="it-IT" sz="1250" b="1" dirty="0" smtClean="0">
                <a:solidFill>
                  <a:srgbClr val="257DFF"/>
                </a:solidFill>
              </a:rPr>
              <a:t>degli </a:t>
            </a:r>
            <a:r>
              <a:rPr lang="it-IT" altLang="it-IT" sz="1250" b="1" dirty="0">
                <a:solidFill>
                  <a:srgbClr val="257DFF"/>
                </a:solidFill>
              </a:rPr>
              <a:t>interventi: </a:t>
            </a:r>
            <a:r>
              <a:rPr lang="it-IT" altLang="it-IT" sz="1250" b="1" dirty="0">
                <a:solidFill>
                  <a:srgbClr val="002570"/>
                </a:solidFill>
              </a:rPr>
              <a:t>disciplinare d'obbligo tra </a:t>
            </a:r>
            <a:r>
              <a:rPr lang="it-IT" altLang="it-IT" sz="1250" b="1" dirty="0" smtClean="0">
                <a:solidFill>
                  <a:srgbClr val="002570"/>
                </a:solidFill>
              </a:rPr>
              <a:t>Autorità di gestione e </a:t>
            </a:r>
            <a:r>
              <a:rPr lang="it-IT" altLang="it-IT" sz="1250" b="1" dirty="0">
                <a:solidFill>
                  <a:srgbClr val="002570"/>
                </a:solidFill>
              </a:rPr>
              <a:t>Beneficiario </a:t>
            </a:r>
            <a:r>
              <a:rPr lang="it-IT" altLang="it-IT" sz="1250" dirty="0">
                <a:solidFill>
                  <a:srgbClr val="002570"/>
                </a:solidFill>
              </a:rPr>
              <a:t>per ciascun intervento ammissibile a finanziamento;</a:t>
            </a:r>
            <a:r>
              <a:rPr lang="it-IT" altLang="it-IT" sz="1250" b="1" dirty="0">
                <a:solidFill>
                  <a:srgbClr val="002570"/>
                </a:solidFill>
              </a:rPr>
              <a:t> check-list di autocontrollo obbligatorie per i </a:t>
            </a:r>
            <a:r>
              <a:rPr lang="it-IT" altLang="it-IT" sz="1250" b="1" dirty="0" smtClean="0">
                <a:solidFill>
                  <a:srgbClr val="002570"/>
                </a:solidFill>
              </a:rPr>
              <a:t>Beneficiari </a:t>
            </a:r>
            <a:r>
              <a:rPr lang="it-IT" altLang="it-IT" sz="1250" dirty="0">
                <a:solidFill>
                  <a:srgbClr val="002570"/>
                </a:solidFill>
              </a:rPr>
              <a:t>che sono in gran parte strutture periferiche del MiBACT. </a:t>
            </a:r>
          </a:p>
          <a:p>
            <a:pPr marL="266700" algn="just">
              <a:lnSpc>
                <a:spcPct val="102000"/>
              </a:lnSpc>
              <a:buClr>
                <a:schemeClr val="accent2"/>
              </a:buClr>
              <a:buSzPct val="60000"/>
            </a:pPr>
            <a:r>
              <a:rPr lang="it-IT" altLang="it-IT" sz="1250" dirty="0">
                <a:solidFill>
                  <a:srgbClr val="666699"/>
                </a:solidFill>
              </a:rPr>
              <a:t> </a:t>
            </a:r>
          </a:p>
          <a:p>
            <a:pPr marL="285750" indent="-285750" algn="just">
              <a:lnSpc>
                <a:spcPct val="102000"/>
              </a:lnSpc>
              <a:buClr>
                <a:schemeClr val="accent2"/>
              </a:buClr>
              <a:buSzPct val="90000"/>
              <a:buFont typeface="Wingdings" panose="05000000000000000000" pitchFamily="2" charset="2"/>
              <a:buChar char="q"/>
              <a:tabLst>
                <a:tab pos="266700" algn="l"/>
              </a:tabLst>
            </a:pPr>
            <a:r>
              <a:rPr lang="it-IT" altLang="it-IT" sz="1250" b="1" dirty="0">
                <a:solidFill>
                  <a:srgbClr val="002570"/>
                </a:solidFill>
              </a:rPr>
              <a:t>Adozione di misure per garantire uniformità, correttezza e rapidità nell’attuazione e gestione degli </a:t>
            </a:r>
            <a:r>
              <a:rPr lang="it-IT" altLang="it-IT" sz="1250" b="1" dirty="0" smtClean="0">
                <a:solidFill>
                  <a:srgbClr val="002570"/>
                </a:solidFill>
              </a:rPr>
              <a:t>interventi</a:t>
            </a:r>
            <a:r>
              <a:rPr lang="it-IT" altLang="it-IT" sz="1250" dirty="0" smtClean="0">
                <a:solidFill>
                  <a:srgbClr val="002570"/>
                </a:solidFill>
              </a:rPr>
              <a:t> </a:t>
            </a:r>
            <a:r>
              <a:rPr lang="it-IT" altLang="it-IT" sz="1250" dirty="0">
                <a:solidFill>
                  <a:srgbClr val="002570"/>
                </a:solidFill>
              </a:rPr>
              <a:t>che riguardano la standardizzazione dei documenti, l’informatizzazione e la semplificazione delle procedure, il rafforzamento delle procedure di autocontrollo, che hanno consentito:</a:t>
            </a:r>
          </a:p>
          <a:p>
            <a:pPr marL="541338" indent="-274638" algn="just">
              <a:lnSpc>
                <a:spcPct val="102000"/>
              </a:lnSpc>
              <a:buClr>
                <a:srgbClr val="2175C1"/>
              </a:buClr>
              <a:buSzPct val="95000"/>
              <a:buFont typeface="Wingdings" panose="05000000000000000000" pitchFamily="2" charset="2"/>
              <a:buChar char="ü"/>
            </a:pPr>
            <a:r>
              <a:rPr lang="it-IT" altLang="it-IT" sz="1250" b="1" dirty="0">
                <a:solidFill>
                  <a:srgbClr val="257DFF"/>
                </a:solidFill>
              </a:rPr>
              <a:t>riduzione dei tempi relativi alla sottoscrizione dei disciplinari d’obbligo (-20%); </a:t>
            </a:r>
            <a:endParaRPr lang="it-IT" altLang="it-IT" sz="1250" b="1" dirty="0" smtClean="0">
              <a:solidFill>
                <a:srgbClr val="257DFF"/>
              </a:solidFill>
            </a:endParaRPr>
          </a:p>
          <a:p>
            <a:pPr marL="541338" indent="-274638" algn="just">
              <a:lnSpc>
                <a:spcPct val="102000"/>
              </a:lnSpc>
              <a:buClr>
                <a:srgbClr val="2175C1"/>
              </a:buClr>
              <a:buSzPct val="95000"/>
              <a:buFont typeface="Wingdings" panose="05000000000000000000" pitchFamily="2" charset="2"/>
              <a:buChar char="ü"/>
            </a:pPr>
            <a:r>
              <a:rPr lang="it-IT" altLang="it-IT" sz="1250" b="1" dirty="0" smtClean="0">
                <a:solidFill>
                  <a:srgbClr val="257DFF"/>
                </a:solidFill>
              </a:rPr>
              <a:t>riduzione </a:t>
            </a:r>
            <a:r>
              <a:rPr lang="it-IT" altLang="it-IT" sz="1250" b="1" dirty="0">
                <a:solidFill>
                  <a:srgbClr val="257DFF"/>
                </a:solidFill>
              </a:rPr>
              <a:t>dei tempi di esecuzione dei controlli (-20%); </a:t>
            </a:r>
            <a:endParaRPr lang="it-IT" altLang="it-IT" sz="1250" b="1" dirty="0" smtClean="0">
              <a:solidFill>
                <a:srgbClr val="257DFF"/>
              </a:solidFill>
            </a:endParaRPr>
          </a:p>
          <a:p>
            <a:pPr marL="541338" indent="-274638" algn="just">
              <a:lnSpc>
                <a:spcPct val="102000"/>
              </a:lnSpc>
              <a:buClr>
                <a:srgbClr val="2175C1"/>
              </a:buClr>
              <a:buSzPct val="95000"/>
              <a:buFont typeface="Wingdings" panose="05000000000000000000" pitchFamily="2" charset="2"/>
              <a:buChar char="ü"/>
            </a:pPr>
            <a:r>
              <a:rPr lang="it-IT" altLang="it-IT" sz="1250" b="1" dirty="0" smtClean="0">
                <a:solidFill>
                  <a:srgbClr val="257DFF"/>
                </a:solidFill>
              </a:rPr>
              <a:t>riduzione </a:t>
            </a:r>
            <a:r>
              <a:rPr lang="it-IT" altLang="it-IT" sz="1250" b="1" dirty="0">
                <a:solidFill>
                  <a:srgbClr val="257DFF"/>
                </a:solidFill>
              </a:rPr>
              <a:t>dei tempi di esecuzione dei pagamenti (-50</a:t>
            </a:r>
            <a:r>
              <a:rPr lang="it-IT" altLang="it-IT" sz="1250" b="1" dirty="0" smtClean="0">
                <a:solidFill>
                  <a:srgbClr val="257DFF"/>
                </a:solidFill>
              </a:rPr>
              <a:t>%);</a:t>
            </a:r>
          </a:p>
          <a:p>
            <a:pPr marL="541338" indent="-274638" algn="just">
              <a:lnSpc>
                <a:spcPct val="102000"/>
              </a:lnSpc>
              <a:buClr>
                <a:srgbClr val="2175C1"/>
              </a:buClr>
              <a:buSzPct val="95000"/>
              <a:buFont typeface="Wingdings" panose="05000000000000000000" pitchFamily="2" charset="2"/>
              <a:buChar char="ü"/>
            </a:pPr>
            <a:r>
              <a:rPr lang="it-IT" altLang="it-IT" sz="1250" b="1" dirty="0" smtClean="0">
                <a:solidFill>
                  <a:srgbClr val="257DFF"/>
                </a:solidFill>
              </a:rPr>
              <a:t>riduzione </a:t>
            </a:r>
            <a:r>
              <a:rPr lang="it-IT" altLang="it-IT" sz="1250" b="1" dirty="0">
                <a:solidFill>
                  <a:srgbClr val="257DFF"/>
                </a:solidFill>
              </a:rPr>
              <a:t>dei tempi di esperimento delle procedure di gara (-10%).</a:t>
            </a:r>
          </a:p>
          <a:p>
            <a:pPr marL="266700" algn="just">
              <a:lnSpc>
                <a:spcPct val="102000"/>
              </a:lnSpc>
              <a:buClr>
                <a:schemeClr val="accent2"/>
              </a:buClr>
              <a:buSzPct val="70000"/>
            </a:pPr>
            <a:endParaRPr lang="it-IT" altLang="it-IT" sz="1250" dirty="0">
              <a:solidFill>
                <a:srgbClr val="666699"/>
              </a:solidFill>
            </a:endParaRPr>
          </a:p>
          <a:p>
            <a:pPr marL="285750" indent="-285750" algn="just">
              <a:lnSpc>
                <a:spcPct val="102000"/>
              </a:lnSpc>
              <a:buClr>
                <a:schemeClr val="accent2"/>
              </a:buClr>
              <a:buSzPct val="90000"/>
              <a:buFont typeface="Wingdings" panose="05000000000000000000" pitchFamily="2" charset="2"/>
              <a:buChar char="q"/>
            </a:pPr>
            <a:r>
              <a:rPr lang="it-IT" altLang="it-IT" sz="1250" b="1" dirty="0">
                <a:solidFill>
                  <a:srgbClr val="002570"/>
                </a:solidFill>
              </a:rPr>
              <a:t>Realizzazione di azioni di miglioramento e capacitazione amministrativa</a:t>
            </a:r>
            <a:r>
              <a:rPr lang="it-IT" altLang="it-IT" sz="1250" dirty="0">
                <a:solidFill>
                  <a:srgbClr val="002570"/>
                </a:solidFill>
              </a:rPr>
              <a:t>, quali:</a:t>
            </a:r>
          </a:p>
          <a:p>
            <a:pPr marL="541338" indent="-274638" algn="just">
              <a:lnSpc>
                <a:spcPct val="102000"/>
              </a:lnSpc>
              <a:buClr>
                <a:srgbClr val="2175C1"/>
              </a:buClr>
              <a:buSzPct val="95000"/>
              <a:buFont typeface="Wingdings" panose="05000000000000000000" pitchFamily="2" charset="2"/>
              <a:buChar char="ü"/>
            </a:pPr>
            <a:r>
              <a:rPr lang="it-IT" altLang="it-IT" sz="1250" b="1" dirty="0">
                <a:solidFill>
                  <a:srgbClr val="257DFF"/>
                </a:solidFill>
              </a:rPr>
              <a:t>attivazione della centrale di committenza </a:t>
            </a:r>
            <a:r>
              <a:rPr lang="it-IT" altLang="it-IT" sz="1250" dirty="0">
                <a:solidFill>
                  <a:srgbClr val="002570"/>
                </a:solidFill>
              </a:rPr>
              <a:t>per la gestione delle gare di appalto del Mibact;</a:t>
            </a:r>
          </a:p>
          <a:p>
            <a:pPr marL="541338" indent="-274638" algn="just">
              <a:lnSpc>
                <a:spcPct val="102000"/>
              </a:lnSpc>
              <a:buClr>
                <a:srgbClr val="2175C1"/>
              </a:buClr>
              <a:buSzPct val="95000"/>
              <a:buFont typeface="Wingdings" panose="05000000000000000000" pitchFamily="2" charset="2"/>
              <a:buChar char="ü"/>
            </a:pPr>
            <a:r>
              <a:rPr lang="it-IT" altLang="it-IT" sz="1250" b="1" dirty="0">
                <a:solidFill>
                  <a:srgbClr val="257DFF"/>
                </a:solidFill>
              </a:rPr>
              <a:t>formazione del personale interno </a:t>
            </a:r>
            <a:r>
              <a:rPr lang="it-IT" altLang="it-IT" sz="1250" dirty="0">
                <a:solidFill>
                  <a:srgbClr val="002570"/>
                </a:solidFill>
              </a:rPr>
              <a:t>mirata ai fabbisogni di conoscenza e competenza rilevati (appalti, aiuti di stato, rischio frode, certificazione delle spese, sistemi informativi gestionali);</a:t>
            </a:r>
            <a:endParaRPr lang="it-IT" altLang="it-IT" sz="1250" b="1" dirty="0">
              <a:solidFill>
                <a:srgbClr val="257DFF"/>
              </a:solidFill>
            </a:endParaRPr>
          </a:p>
          <a:p>
            <a:pPr marL="541338" indent="-274638" algn="just">
              <a:lnSpc>
                <a:spcPct val="102000"/>
              </a:lnSpc>
              <a:buClr>
                <a:srgbClr val="2175C1"/>
              </a:buClr>
              <a:buSzPct val="95000"/>
              <a:buFont typeface="Wingdings" panose="05000000000000000000" pitchFamily="2" charset="2"/>
              <a:buChar char="ü"/>
            </a:pPr>
            <a:r>
              <a:rPr lang="it-IT" altLang="it-IT" sz="1250" b="1" dirty="0">
                <a:solidFill>
                  <a:srgbClr val="257DFF"/>
                </a:solidFill>
              </a:rPr>
              <a:t>attribuzione di specifici obiettivi di performance ai dirigenti impegnati nella gestione dei fondi comunitari </a:t>
            </a:r>
            <a:r>
              <a:rPr lang="it-IT" altLang="it-IT" sz="1250" dirty="0">
                <a:solidFill>
                  <a:srgbClr val="002570"/>
                </a:solidFill>
              </a:rPr>
              <a:t>(dall’annualità 2016), </a:t>
            </a:r>
            <a:r>
              <a:rPr lang="it-IT" sz="1250" dirty="0">
                <a:solidFill>
                  <a:srgbClr val="002570"/>
                </a:solidFill>
              </a:rPr>
              <a:t>che vanno nella direzione della misurazione dei risultati e concorrono alla più efficiente e trasparente gestione degli interventi.</a:t>
            </a:r>
          </a:p>
        </p:txBody>
      </p:sp>
    </p:spTree>
    <p:extLst>
      <p:ext uri="{BB962C8B-B14F-4D97-AF65-F5344CB8AC3E}">
        <p14:creationId xmlns:p14="http://schemas.microsoft.com/office/powerpoint/2010/main" val="3222496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auto">
          <a:xfrm>
            <a:off x="611587" y="6391276"/>
            <a:ext cx="306387" cy="15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smtClean="0"/>
              <a:t>15</a:t>
            </a:r>
            <a:endParaRPr lang="en-US" altLang="en-US" sz="900" b="1" dirty="0"/>
          </a:p>
        </p:txBody>
      </p:sp>
      <p:sp>
        <p:nvSpPr>
          <p:cNvPr id="17411" name="Rectangle 13"/>
          <p:cNvSpPr>
            <a:spLocks noChangeArrowheads="1"/>
          </p:cNvSpPr>
          <p:nvPr/>
        </p:nvSpPr>
        <p:spPr bwMode="auto">
          <a:xfrm>
            <a:off x="1424037" y="1028700"/>
            <a:ext cx="7612785" cy="4362450"/>
          </a:xfrm>
          <a:prstGeom prst="rect">
            <a:avLst/>
          </a:prstGeom>
          <a:noFill/>
          <a:ln w="12700" algn="ctr">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lIns="85954" tIns="42977" rIns="85954" bIns="42977" anchor="ctr"/>
          <a:lstStyle>
            <a:lvl1pPr algn="l">
              <a:spcAft>
                <a:spcPts val="300"/>
              </a:spcAft>
              <a:buFont typeface="Arial" pitchFamily="34" charset="0"/>
              <a:defRPr sz="2500">
                <a:solidFill>
                  <a:schemeClr val="tx2"/>
                </a:solidFill>
                <a:latin typeface="Arial" pitchFamily="34" charset="0"/>
              </a:defRPr>
            </a:lvl1pPr>
            <a:lvl2pPr marL="179388" indent="-201613" algn="l">
              <a:spcAft>
                <a:spcPts val="300"/>
              </a:spcAft>
              <a:buFont typeface="Arial" pitchFamily="34" charset="0"/>
              <a:buChar char="•"/>
              <a:defRPr sz="2500">
                <a:solidFill>
                  <a:schemeClr val="tx2"/>
                </a:solidFill>
                <a:latin typeface="Arial" pitchFamily="34" charset="0"/>
              </a:defRPr>
            </a:lvl2pPr>
            <a:lvl3pPr marL="396875" indent="-193675" algn="l">
              <a:spcAft>
                <a:spcPts val="300"/>
              </a:spcAft>
              <a:buFont typeface="Arial" pitchFamily="34" charset="0"/>
              <a:buChar char="‒"/>
              <a:defRPr sz="2500">
                <a:solidFill>
                  <a:schemeClr val="tx2"/>
                </a:solidFill>
                <a:latin typeface="Arial" pitchFamily="34" charset="0"/>
              </a:defRPr>
            </a:lvl3pPr>
            <a:lvl4pPr marL="600075" indent="-201613" algn="l">
              <a:spcAft>
                <a:spcPts val="600"/>
              </a:spcAft>
              <a:buFont typeface="Arial" pitchFamily="34" charset="0"/>
              <a:buChar char="•"/>
              <a:defRPr sz="2000">
                <a:solidFill>
                  <a:schemeClr val="tx2"/>
                </a:solidFill>
                <a:latin typeface="Arial" pitchFamily="34" charset="0"/>
              </a:defRPr>
            </a:lvl4pPr>
            <a:lvl5pPr marL="792163" indent="-190500" algn="l">
              <a:spcAft>
                <a:spcPts val="600"/>
              </a:spcAft>
              <a:buFont typeface="Arial" pitchFamily="34" charset="0"/>
              <a:buChar char="‒"/>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9pPr>
          </a:lstStyle>
          <a:p>
            <a:pPr algn="just">
              <a:spcAft>
                <a:spcPct val="0"/>
              </a:spcAft>
              <a:buFontTx/>
              <a:buNone/>
            </a:pPr>
            <a:r>
              <a:rPr lang="it-IT" altLang="it-IT" sz="1300" dirty="0"/>
              <a:t>L’aggiornamento del PRA, strutturato su un orizzonte temporale di due anni, mira a rendere gli strumenti e le azioni sempre adeguati allo stato di avanzamento del processo di rafforzamento amministrativo e al livello di raggiungimento degli obiettivi prefissati.  </a:t>
            </a:r>
          </a:p>
          <a:p>
            <a:pPr>
              <a:spcAft>
                <a:spcPct val="0"/>
              </a:spcAft>
              <a:buFontTx/>
              <a:buNone/>
            </a:pPr>
            <a:endParaRPr lang="it-IT" altLang="it-IT" sz="1300" dirty="0"/>
          </a:p>
          <a:p>
            <a:pPr algn="just">
              <a:spcBef>
                <a:spcPts val="282"/>
              </a:spcBef>
            </a:pPr>
            <a:r>
              <a:rPr lang="it-IT" altLang="it-IT" sz="1300" dirty="0"/>
              <a:t>Modalità di aggiornamento, monitoraggio e valutazione del PRA:</a:t>
            </a:r>
          </a:p>
          <a:p>
            <a:pPr marL="170117" indent="-170117" algn="just">
              <a:spcBef>
                <a:spcPts val="282"/>
              </a:spcBef>
              <a:buFont typeface="Wingdings" pitchFamily="2" charset="2"/>
              <a:buChar char="ü"/>
            </a:pPr>
            <a:r>
              <a:rPr lang="it-IT" altLang="it-IT" sz="1300" dirty="0">
                <a:solidFill>
                  <a:srgbClr val="002776"/>
                </a:solidFill>
              </a:rPr>
              <a:t>Il Responsabile del PRA al termine del biennio di attuazione del Piano provvede all’</a:t>
            </a:r>
            <a:r>
              <a:rPr lang="it-IT" altLang="it-IT" sz="1300" b="1" dirty="0">
                <a:solidFill>
                  <a:srgbClr val="002776"/>
                </a:solidFill>
              </a:rPr>
              <a:t>aggiornamento dei fabbisogni, degli obiettivi, delle misure e dei target di miglioramento</a:t>
            </a:r>
            <a:r>
              <a:rPr lang="it-IT" altLang="it-IT" sz="1300" dirty="0">
                <a:solidFill>
                  <a:srgbClr val="002776"/>
                </a:solidFill>
              </a:rPr>
              <a:t> ai attraverso </a:t>
            </a:r>
            <a:r>
              <a:rPr lang="it-IT" sz="1300" dirty="0">
                <a:solidFill>
                  <a:srgbClr val="002776"/>
                </a:solidFill>
              </a:rPr>
              <a:t>un processo partecipato e condiviso con le strutture centrali e periferiche dell’Amministrazione per la definizione del nuovo PRA.</a:t>
            </a:r>
            <a:endParaRPr lang="it-IT" altLang="it-IT" sz="1300" dirty="0">
              <a:solidFill>
                <a:srgbClr val="002776"/>
              </a:solidFill>
            </a:endParaRPr>
          </a:p>
          <a:p>
            <a:pPr algn="just">
              <a:spcBef>
                <a:spcPts val="282"/>
              </a:spcBef>
              <a:buFont typeface="Wingdings" pitchFamily="2" charset="2"/>
              <a:buChar char="ü"/>
            </a:pPr>
            <a:r>
              <a:rPr lang="it-IT" altLang="it-IT" sz="1300" dirty="0">
                <a:solidFill>
                  <a:srgbClr val="002776"/>
                </a:solidFill>
              </a:rPr>
              <a:t> Il </a:t>
            </a:r>
            <a:r>
              <a:rPr lang="it-IT" altLang="it-IT" sz="1300" b="1" dirty="0">
                <a:solidFill>
                  <a:srgbClr val="002776"/>
                </a:solidFill>
              </a:rPr>
              <a:t>monitoraggio</a:t>
            </a:r>
            <a:r>
              <a:rPr lang="it-IT" altLang="it-IT" sz="1300" dirty="0">
                <a:solidFill>
                  <a:srgbClr val="002776"/>
                </a:solidFill>
              </a:rPr>
              <a:t> è svolto dal Responsabile del PRA con cadenza quadrimestrale.</a:t>
            </a:r>
          </a:p>
          <a:p>
            <a:pPr marL="170117" indent="-170117" algn="just">
              <a:spcBef>
                <a:spcPts val="282"/>
              </a:spcBef>
              <a:buFont typeface="Wingdings" pitchFamily="2" charset="2"/>
              <a:buChar char="ü"/>
            </a:pPr>
            <a:r>
              <a:rPr lang="it-IT" sz="1300" dirty="0">
                <a:solidFill>
                  <a:srgbClr val="002776"/>
                </a:solidFill>
              </a:rPr>
              <a:t>L’esercizio di </a:t>
            </a:r>
            <a:r>
              <a:rPr lang="it-IT" sz="1300" b="1" dirty="0">
                <a:solidFill>
                  <a:srgbClr val="002776"/>
                </a:solidFill>
              </a:rPr>
              <a:t>autovalutazione</a:t>
            </a:r>
            <a:r>
              <a:rPr lang="it-IT" sz="1300" dirty="0">
                <a:solidFill>
                  <a:srgbClr val="002776"/>
                </a:solidFill>
              </a:rPr>
              <a:t> è svolto </a:t>
            </a:r>
            <a:r>
              <a:rPr lang="it-IT" altLang="it-IT" sz="1300" dirty="0">
                <a:solidFill>
                  <a:srgbClr val="002776"/>
                </a:solidFill>
              </a:rPr>
              <a:t>dal Responsabile del PRA </a:t>
            </a:r>
            <a:r>
              <a:rPr lang="it-IT" sz="1300" dirty="0">
                <a:solidFill>
                  <a:srgbClr val="002776"/>
                </a:solidFill>
              </a:rPr>
              <a:t>a partire dall’esperienza condotta attraverso la compilazione di un questionario di </a:t>
            </a:r>
            <a:r>
              <a:rPr lang="it-IT" sz="1300" i="1" dirty="0">
                <a:solidFill>
                  <a:srgbClr val="002776"/>
                </a:solidFill>
              </a:rPr>
              <a:t>self assessment </a:t>
            </a:r>
            <a:r>
              <a:rPr lang="it-IT" sz="1300" dirty="0">
                <a:solidFill>
                  <a:srgbClr val="002776"/>
                </a:solidFill>
              </a:rPr>
              <a:t>che ha rappresentato un momento per  verificare i progressi fatti grazie alla prima fase attuativa dei PRA e a individuare criticità o ambiti da rafforzare per lo sviluppo delle future attività.</a:t>
            </a:r>
            <a:endParaRPr lang="it-IT" altLang="it-IT" sz="1300" dirty="0">
              <a:solidFill>
                <a:srgbClr val="002776"/>
              </a:solidFill>
            </a:endParaRPr>
          </a:p>
          <a:p>
            <a:pPr marL="170117" indent="-170117" algn="just">
              <a:spcBef>
                <a:spcPts val="282"/>
              </a:spcBef>
              <a:buFont typeface="Wingdings" pitchFamily="2" charset="2"/>
              <a:buChar char="ü"/>
            </a:pPr>
            <a:r>
              <a:rPr lang="it-IT" altLang="it-IT" sz="1300" dirty="0">
                <a:solidFill>
                  <a:srgbClr val="002776"/>
                </a:solidFill>
              </a:rPr>
              <a:t>La </a:t>
            </a:r>
            <a:r>
              <a:rPr lang="it-IT" altLang="it-IT" sz="1300" b="1" dirty="0">
                <a:solidFill>
                  <a:srgbClr val="002776"/>
                </a:solidFill>
              </a:rPr>
              <a:t>valutazione</a:t>
            </a:r>
            <a:r>
              <a:rPr lang="it-IT" altLang="it-IT" sz="1300" dirty="0">
                <a:solidFill>
                  <a:srgbClr val="002776"/>
                </a:solidFill>
              </a:rPr>
              <a:t> del PRA prevista al termine dei primi due anni di attività del PRA sarà     realizzata da un soggetto esterno. Oggetto della valutazione saranno il grado di     implementazione del PRA, il livello di raggiungimento degli obiettivi prefissati e dei </a:t>
            </a:r>
            <a:r>
              <a:rPr lang="it-IT" altLang="it-IT" sz="1300" dirty="0" smtClean="0">
                <a:solidFill>
                  <a:srgbClr val="002776"/>
                </a:solidFill>
              </a:rPr>
              <a:t>relativi </a:t>
            </a:r>
            <a:r>
              <a:rPr lang="it-IT" altLang="it-IT" sz="1300" dirty="0">
                <a:solidFill>
                  <a:srgbClr val="002776"/>
                </a:solidFill>
              </a:rPr>
              <a:t>target previsti; su tali basi il rapporto di valutazione fornirà indicazioni </a:t>
            </a:r>
            <a:r>
              <a:rPr lang="it-IT" altLang="it-IT" sz="1300" dirty="0" smtClean="0">
                <a:solidFill>
                  <a:srgbClr val="002776"/>
                </a:solidFill>
              </a:rPr>
              <a:t>per l’aggiornamento </a:t>
            </a:r>
            <a:r>
              <a:rPr lang="it-IT" altLang="it-IT" sz="1300" dirty="0">
                <a:solidFill>
                  <a:srgbClr val="002776"/>
                </a:solidFill>
              </a:rPr>
              <a:t>del Piano di Rafforzamento Amministrativo del successivo biennio. </a:t>
            </a:r>
          </a:p>
        </p:txBody>
      </p:sp>
      <p:sp>
        <p:nvSpPr>
          <p:cNvPr id="17412" name="Title 1"/>
          <p:cNvSpPr>
            <a:spLocks noGrp="1"/>
          </p:cNvSpPr>
          <p:nvPr>
            <p:ph type="title" idx="4294967295"/>
          </p:nvPr>
        </p:nvSpPr>
        <p:spPr>
          <a:xfrm>
            <a:off x="540867" y="331907"/>
            <a:ext cx="9124400" cy="630202"/>
          </a:xfrm>
        </p:spPr>
        <p:txBody>
          <a:bodyPr/>
          <a:lstStyle/>
          <a:p>
            <a:r>
              <a:rPr lang="it-IT" altLang="en-US" sz="2200" dirty="0"/>
              <a:t>Aggiornamento, verifica</a:t>
            </a:r>
            <a:r>
              <a:rPr lang="en-US" altLang="en-US" sz="2200" dirty="0"/>
              <a:t> e controllo interno del PRA</a:t>
            </a:r>
            <a:r>
              <a:rPr lang="it-IT" altLang="en-US" sz="2200" dirty="0"/>
              <a:t> </a:t>
            </a:r>
            <a:endParaRPr lang="en-US" altLang="en-US" sz="2200" dirty="0"/>
          </a:p>
        </p:txBody>
      </p:sp>
      <p:pic>
        <p:nvPicPr>
          <p:cNvPr id="17413" name="Picture 13" descr="ANd9GcQWHpeJvpTSOVS0xa_sCY88tF7VjnqqXNF84picG0hZz0BrLCuVrBtBa8s">
            <a:hlinkClick r:id="rId2"/>
          </p:cNvPr>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258775" y="2684441"/>
            <a:ext cx="1161457" cy="92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628575" y="6402854"/>
            <a:ext cx="306387" cy="144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smtClean="0"/>
              <a:t>16</a:t>
            </a:r>
            <a:endParaRPr lang="en-US" altLang="en-US" sz="900" b="1" dirty="0"/>
          </a:p>
        </p:txBody>
      </p:sp>
      <p:sp>
        <p:nvSpPr>
          <p:cNvPr id="17411" name="Rectangle 13"/>
          <p:cNvSpPr>
            <a:spLocks noChangeArrowheads="1"/>
          </p:cNvSpPr>
          <p:nvPr/>
        </p:nvSpPr>
        <p:spPr bwMode="auto">
          <a:xfrm>
            <a:off x="1497874" y="1134365"/>
            <a:ext cx="7695682" cy="2997505"/>
          </a:xfrm>
          <a:prstGeom prst="rect">
            <a:avLst/>
          </a:prstGeom>
          <a:noFill/>
          <a:ln w="127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85954" tIns="42977" rIns="85954" bIns="42977" anchor="ctr"/>
          <a:lstStyle>
            <a:lvl1pPr algn="l">
              <a:spcAft>
                <a:spcPts val="300"/>
              </a:spcAft>
              <a:buFont typeface="Arial" pitchFamily="34" charset="0"/>
              <a:defRPr sz="2500">
                <a:solidFill>
                  <a:schemeClr val="tx2"/>
                </a:solidFill>
                <a:latin typeface="Arial" pitchFamily="34" charset="0"/>
              </a:defRPr>
            </a:lvl1pPr>
            <a:lvl2pPr marL="179388" algn="l">
              <a:spcAft>
                <a:spcPts val="300"/>
              </a:spcAft>
              <a:buFont typeface="Arial" pitchFamily="34" charset="0"/>
              <a:buChar char="•"/>
              <a:defRPr sz="2500">
                <a:solidFill>
                  <a:schemeClr val="tx2"/>
                </a:solidFill>
                <a:latin typeface="Arial" pitchFamily="34" charset="0"/>
              </a:defRPr>
            </a:lvl2pPr>
            <a:lvl3pPr marL="396875" indent="-193675" algn="l">
              <a:spcAft>
                <a:spcPts val="300"/>
              </a:spcAft>
              <a:buFont typeface="Arial" pitchFamily="34" charset="0"/>
              <a:buChar char="‒"/>
              <a:defRPr sz="2500">
                <a:solidFill>
                  <a:schemeClr val="tx2"/>
                </a:solidFill>
                <a:latin typeface="Arial" pitchFamily="34" charset="0"/>
              </a:defRPr>
            </a:lvl3pPr>
            <a:lvl4pPr marL="600075" indent="-201613" algn="l">
              <a:spcAft>
                <a:spcPts val="600"/>
              </a:spcAft>
              <a:buFont typeface="Arial" pitchFamily="34" charset="0"/>
              <a:buChar char="•"/>
              <a:defRPr sz="2000">
                <a:solidFill>
                  <a:schemeClr val="tx2"/>
                </a:solidFill>
                <a:latin typeface="Arial" pitchFamily="34" charset="0"/>
              </a:defRPr>
            </a:lvl4pPr>
            <a:lvl5pPr marL="792163" indent="-190500" algn="l">
              <a:spcAft>
                <a:spcPts val="600"/>
              </a:spcAft>
              <a:buFont typeface="Arial" pitchFamily="34" charset="0"/>
              <a:buChar char="‒"/>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9pPr>
          </a:lstStyle>
          <a:p>
            <a:pPr algn="just">
              <a:spcBef>
                <a:spcPct val="20000"/>
              </a:spcBef>
              <a:spcAft>
                <a:spcPct val="20000"/>
              </a:spcAft>
              <a:buFontTx/>
              <a:buNone/>
              <a:defRPr/>
            </a:pPr>
            <a:r>
              <a:rPr lang="it-IT" altLang="it-IT" sz="1300" dirty="0"/>
              <a:t>Diffusione agli obiettivi e alle misure di miglioramento del PRA, alla relativa attuazione mediante i principali indicatori sullo stato di avanzamento delle azioni di miglioramento e ai risultati raggiunti.</a:t>
            </a:r>
          </a:p>
          <a:p>
            <a:pPr>
              <a:spcBef>
                <a:spcPct val="20000"/>
              </a:spcBef>
              <a:spcAft>
                <a:spcPct val="20000"/>
              </a:spcAft>
              <a:buFontTx/>
              <a:buNone/>
              <a:defRPr/>
            </a:pPr>
            <a:endParaRPr lang="it-IT" altLang="it-IT" sz="1300" dirty="0"/>
          </a:p>
          <a:p>
            <a:pPr>
              <a:spcBef>
                <a:spcPct val="20000"/>
              </a:spcBef>
              <a:spcAft>
                <a:spcPct val="20000"/>
              </a:spcAft>
              <a:buFontTx/>
              <a:buNone/>
              <a:defRPr/>
            </a:pPr>
            <a:r>
              <a:rPr lang="it-IT" altLang="it-IT" sz="1300" dirty="0"/>
              <a:t>Modalità e attività di diffusione delle azioni e dei risultati del PRA:</a:t>
            </a:r>
          </a:p>
          <a:p>
            <a:pPr marL="268605" indent="-268605" algn="just">
              <a:spcBef>
                <a:spcPct val="20000"/>
              </a:spcBef>
              <a:spcAft>
                <a:spcPct val="20000"/>
              </a:spcAft>
              <a:buFont typeface="Wingdings" pitchFamily="2" charset="2"/>
              <a:buChar char="ü"/>
              <a:defRPr/>
            </a:pPr>
            <a:r>
              <a:rPr lang="it-IT" altLang="it-IT" sz="1300" dirty="0">
                <a:solidFill>
                  <a:srgbClr val="002776"/>
                </a:solidFill>
              </a:rPr>
              <a:t>Sito istituzionale del </a:t>
            </a:r>
            <a:r>
              <a:rPr lang="it-IT" altLang="it-IT" sz="1300" dirty="0" err="1">
                <a:solidFill>
                  <a:srgbClr val="002776"/>
                </a:solidFill>
              </a:rPr>
              <a:t>MiBACT</a:t>
            </a:r>
            <a:r>
              <a:rPr lang="it-IT" altLang="it-IT" sz="1300" dirty="0">
                <a:solidFill>
                  <a:srgbClr val="002776"/>
                </a:solidFill>
              </a:rPr>
              <a:t> (</a:t>
            </a:r>
            <a:r>
              <a:rPr lang="it-IT" altLang="it-IT" sz="1300" dirty="0">
                <a:solidFill>
                  <a:srgbClr val="002776"/>
                </a:solidFill>
                <a:hlinkClick r:id="rId2"/>
              </a:rPr>
              <a:t>www.beniculturali.it</a:t>
            </a:r>
            <a:r>
              <a:rPr lang="it-IT" altLang="it-IT" sz="1300" dirty="0">
                <a:solidFill>
                  <a:srgbClr val="002776"/>
                </a:solidFill>
              </a:rPr>
              <a:t>) e sito web dedicato al </a:t>
            </a:r>
            <a:r>
              <a:rPr lang="it-IT" altLang="it-IT" sz="1300" dirty="0" smtClean="0">
                <a:solidFill>
                  <a:srgbClr val="002776"/>
                </a:solidFill>
              </a:rPr>
              <a:t>PON 2014-2020 </a:t>
            </a:r>
            <a:r>
              <a:rPr lang="it-IT" altLang="it-IT" sz="1300" dirty="0">
                <a:solidFill>
                  <a:srgbClr val="002776"/>
                </a:solidFill>
              </a:rPr>
              <a:t>Cultura e  </a:t>
            </a:r>
            <a:r>
              <a:rPr lang="it-IT" altLang="it-IT" sz="1300" dirty="0" smtClean="0">
                <a:solidFill>
                  <a:srgbClr val="002776"/>
                </a:solidFill>
              </a:rPr>
              <a:t>Sviluppo  </a:t>
            </a:r>
            <a:r>
              <a:rPr lang="it-IT" altLang="it-IT" sz="1300" dirty="0">
                <a:solidFill>
                  <a:srgbClr val="002776"/>
                </a:solidFill>
              </a:rPr>
              <a:t>(</a:t>
            </a:r>
            <a:r>
              <a:rPr lang="it-IT" altLang="it-IT" sz="1300" u="sng" dirty="0">
                <a:solidFill>
                  <a:srgbClr val="00A1DE"/>
                </a:solidFill>
              </a:rPr>
              <a:t>www.ponculturaesviluppo.beniculturali.it</a:t>
            </a:r>
            <a:r>
              <a:rPr lang="it-IT" altLang="it-IT" sz="1300" dirty="0">
                <a:solidFill>
                  <a:srgbClr val="002776"/>
                </a:solidFill>
              </a:rPr>
              <a:t>).</a:t>
            </a:r>
          </a:p>
          <a:p>
            <a:pPr>
              <a:spcBef>
                <a:spcPct val="20000"/>
              </a:spcBef>
              <a:spcAft>
                <a:spcPct val="20000"/>
              </a:spcAft>
              <a:buFont typeface="Wingdings" pitchFamily="2" charset="2"/>
              <a:buChar char="ü"/>
              <a:defRPr/>
            </a:pPr>
            <a:r>
              <a:rPr lang="it-IT" altLang="it-IT" sz="1300" dirty="0">
                <a:solidFill>
                  <a:srgbClr val="002776"/>
                </a:solidFill>
              </a:rPr>
              <a:t>   Piano di Comunicazione del PON Cultura e Sviluppo.</a:t>
            </a:r>
          </a:p>
          <a:p>
            <a:pPr marL="250698" indent="-250698" algn="just">
              <a:spcBef>
                <a:spcPct val="20000"/>
              </a:spcBef>
              <a:spcAft>
                <a:spcPct val="20000"/>
              </a:spcAft>
              <a:buFont typeface="Wingdings" pitchFamily="2" charset="2"/>
              <a:buChar char="ü"/>
              <a:defRPr/>
            </a:pPr>
            <a:r>
              <a:rPr lang="it-IT" sz="1300" dirty="0">
                <a:solidFill>
                  <a:srgbClr val="002776"/>
                </a:solidFill>
              </a:rPr>
              <a:t>Informativa sul PRA e sul suo stato di avanzamento in occasione di ciascuna riunione del Comitato di Sorveglianza del PON Cultura e Sviluppo. </a:t>
            </a:r>
            <a:endParaRPr lang="it-IT" altLang="it-IT" sz="1300" dirty="0">
              <a:solidFill>
                <a:srgbClr val="002776"/>
              </a:solidFill>
            </a:endParaRPr>
          </a:p>
          <a:p>
            <a:pPr>
              <a:spcBef>
                <a:spcPct val="15000"/>
              </a:spcBef>
              <a:spcAft>
                <a:spcPct val="10000"/>
              </a:spcAft>
              <a:buFont typeface="Wingdings" pitchFamily="2" charset="2"/>
              <a:buChar char="ü"/>
              <a:defRPr/>
            </a:pPr>
            <a:r>
              <a:rPr lang="it-IT" altLang="it-IT" sz="1300" dirty="0"/>
              <a:t>  Dossier divulgativo dei contenuti e delle attività realizzate del PRA.</a:t>
            </a:r>
            <a:endParaRPr lang="it-IT" altLang="it-IT" sz="1300" dirty="0">
              <a:solidFill>
                <a:srgbClr val="002776"/>
              </a:solidFill>
            </a:endParaRPr>
          </a:p>
        </p:txBody>
      </p:sp>
      <p:sp>
        <p:nvSpPr>
          <p:cNvPr id="18436" name="Title 1"/>
          <p:cNvSpPr>
            <a:spLocks noGrp="1"/>
          </p:cNvSpPr>
          <p:nvPr>
            <p:ph type="title" idx="4294967295"/>
          </p:nvPr>
        </p:nvSpPr>
        <p:spPr>
          <a:xfrm>
            <a:off x="638393" y="256283"/>
            <a:ext cx="8555163" cy="630202"/>
          </a:xfrm>
        </p:spPr>
        <p:txBody>
          <a:bodyPr/>
          <a:lstStyle/>
          <a:p>
            <a:r>
              <a:rPr lang="it-IT" altLang="en-US" sz="2200" dirty="0"/>
              <a:t>Trasparenza e pubblicità del PR</a:t>
            </a:r>
            <a:r>
              <a:rPr lang="en-US" altLang="en-US" sz="2200" dirty="0"/>
              <a:t>A</a:t>
            </a:r>
          </a:p>
        </p:txBody>
      </p:sp>
      <p:pic>
        <p:nvPicPr>
          <p:cNvPr id="18437" name="Picture 14" descr="ANd9GcTE-z043hnCBJnoxQ7pZuMz4ulIDp8Z-EHyKuoY9gb3-vNmS-wQfVR0ZEsO">
            <a:hlinkClick r:id="rId3"/>
          </p:cNvPr>
          <p:cNvPicPr>
            <a:picLocks noChangeAspect="1" noChangeArrowheads="1"/>
          </p:cNvPicPr>
          <p:nvPr/>
        </p:nvPicPr>
        <p:blipFill>
          <a:blip r:embed="rId4">
            <a:lum bright="6000"/>
            <a:extLst>
              <a:ext uri="{28A0092B-C50C-407E-A947-70E740481C1C}">
                <a14:useLocalDpi xmlns:a14="http://schemas.microsoft.com/office/drawing/2010/main" val="0"/>
              </a:ext>
            </a:extLst>
          </a:blip>
          <a:srcRect/>
          <a:stretch>
            <a:fillRect/>
          </a:stretch>
        </p:blipFill>
        <p:spPr bwMode="auto">
          <a:xfrm>
            <a:off x="648670" y="1682211"/>
            <a:ext cx="764405" cy="19858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8438" name="TextBox 12"/>
          <p:cNvSpPr txBox="1">
            <a:spLocks noChangeArrowheads="1"/>
          </p:cNvSpPr>
          <p:nvPr/>
        </p:nvSpPr>
        <p:spPr bwMode="auto">
          <a:xfrm>
            <a:off x="3140821" y="1026643"/>
            <a:ext cx="4409788" cy="2154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altLang="en-US" sz="1400" b="1" dirty="0">
                <a:solidFill>
                  <a:srgbClr val="FF0000"/>
                </a:solidFill>
              </a:rPr>
              <a:t>Attività di informazione e comunicazione </a:t>
            </a:r>
          </a:p>
        </p:txBody>
      </p:sp>
      <p:sp>
        <p:nvSpPr>
          <p:cNvPr id="3" name="Rettangolo 2"/>
          <p:cNvSpPr/>
          <p:nvPr/>
        </p:nvSpPr>
        <p:spPr>
          <a:xfrm>
            <a:off x="5038725" y="5548312"/>
            <a:ext cx="4154831" cy="638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600"/>
              </a:spcAft>
            </a:pPr>
            <a:r>
              <a:rPr lang="it-IT" sz="1400" b="1" dirty="0" smtClean="0">
                <a:solidFill>
                  <a:schemeClr val="accent1"/>
                </a:solidFill>
              </a:rPr>
              <a:t>Il Responsabile del PRA </a:t>
            </a:r>
          </a:p>
          <a:p>
            <a:pPr algn="r">
              <a:spcAft>
                <a:spcPts val="600"/>
              </a:spcAft>
            </a:pPr>
            <a:r>
              <a:rPr lang="it-IT" sz="1400" b="1" i="1" dirty="0" smtClean="0">
                <a:solidFill>
                  <a:schemeClr val="accent1"/>
                </a:solidFill>
              </a:rPr>
              <a:t>Arch. Antonia Pasqua </a:t>
            </a:r>
            <a:r>
              <a:rPr lang="it-IT" sz="1400" b="1" i="1" dirty="0">
                <a:solidFill>
                  <a:schemeClr val="accent1"/>
                </a:solidFill>
              </a:rPr>
              <a:t>R</a:t>
            </a:r>
            <a:r>
              <a:rPr lang="it-IT" sz="1400" b="1" i="1" dirty="0" smtClean="0">
                <a:solidFill>
                  <a:schemeClr val="accent1"/>
                </a:solidFill>
              </a:rPr>
              <a:t>ecchia</a:t>
            </a:r>
            <a:endParaRPr lang="it-IT" sz="1400" b="1" i="1"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026" y="6172396"/>
            <a:ext cx="8283397" cy="25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p>
            <a:pPr>
              <a:defRPr/>
            </a:pPr>
            <a:r>
              <a:rPr lang="en-US" altLang="it-IT" sz="1700" b="1" dirty="0">
                <a:solidFill>
                  <a:schemeClr val="accent2"/>
                </a:solidFill>
                <a:effectLst>
                  <a:outerShdw blurRad="38100" dist="38100" dir="2700000" algn="tl">
                    <a:srgbClr val="000000">
                      <a:alpha val="43137"/>
                    </a:srgbClr>
                  </a:outerShdw>
                </a:effectLst>
              </a:rPr>
              <a:t>Settembre 2017</a:t>
            </a:r>
          </a:p>
        </p:txBody>
      </p:sp>
      <p:sp>
        <p:nvSpPr>
          <p:cNvPr id="3" name="Onda 1 2"/>
          <p:cNvSpPr/>
          <p:nvPr/>
        </p:nvSpPr>
        <p:spPr>
          <a:xfrm>
            <a:off x="747210" y="875447"/>
            <a:ext cx="8283398" cy="136123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p>
            <a:pPr>
              <a:spcAft>
                <a:spcPts val="1128"/>
              </a:spcAft>
              <a:defRPr/>
            </a:pPr>
            <a:r>
              <a:rPr lang="it-IT" altLang="en-US" sz="1900" b="1" dirty="0"/>
              <a:t>IL PIANO DI RAFFORZAMENTO AMMINISTRATIVO DEL MiBACT</a:t>
            </a:r>
            <a:endParaRPr lang="en-US" altLang="en-US" sz="1900" b="1" dirty="0"/>
          </a:p>
          <a:p>
            <a:pPr>
              <a:defRPr/>
            </a:pPr>
            <a:r>
              <a:rPr lang="it-IT" altLang="it-IT" sz="1900" b="1" dirty="0">
                <a:solidFill>
                  <a:schemeClr val="accent2"/>
                </a:solidFill>
                <a:effectLst>
                  <a:outerShdw blurRad="38100" dist="38100" dir="2700000" algn="tl">
                    <a:srgbClr val="000000">
                      <a:alpha val="43137"/>
                    </a:srgbClr>
                  </a:outerShdw>
                </a:effectLst>
              </a:rPr>
              <a:t>DOSSIER INFORMATIVO</a:t>
            </a:r>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4148" y="197593"/>
            <a:ext cx="5890675" cy="6351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ttangolo 10"/>
          <p:cNvSpPr/>
          <p:nvPr/>
        </p:nvSpPr>
        <p:spPr>
          <a:xfrm>
            <a:off x="747211" y="2455066"/>
            <a:ext cx="8291214" cy="3646742"/>
          </a:xfrm>
          <a:prstGeom prst="rect">
            <a:avLst/>
          </a:prstGeom>
          <a:noFill/>
        </p:spPr>
        <p:txBody>
          <a:bodyPr wrap="square" lIns="85954" tIns="42977" rIns="85954" bIns="42977">
            <a:spAutoFit/>
          </a:bodyPr>
          <a:lstStyle/>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Piano di rafforzamento amministrativo nella programmazione 2014-2020        </a:t>
            </a:r>
          </a:p>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Approccio metodologico per la stesura del PRA del MiBACT	  </a:t>
            </a:r>
          </a:p>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Responsabilità del PRA del </a:t>
            </a:r>
            <a:r>
              <a:rPr lang="it-IT" altLang="en-US" sz="17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MiBACT</a:t>
            </a:r>
          </a:p>
          <a:p>
            <a:pPr algn="just">
              <a:lnSpc>
                <a:spcPct val="150000"/>
              </a:lnSpc>
              <a:spcBef>
                <a:spcPts val="200"/>
              </a:spcBef>
              <a:spcAft>
                <a:spcPts val="200"/>
              </a:spcAft>
            </a:pPr>
            <a:r>
              <a:rPr lang="it-IT" altLang="en-US" sz="17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Articolazione del PRA del MiBACT</a:t>
            </a: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Obiettivi di miglioramento 					  </a:t>
            </a:r>
          </a:p>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Misure e target di miglioramento amministrativo	  </a:t>
            </a:r>
          </a:p>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Aggiornamento, verifica e controllo interno del PRA	 </a:t>
            </a:r>
          </a:p>
          <a:p>
            <a:pPr algn="just">
              <a:lnSpc>
                <a:spcPct val="150000"/>
              </a:lnSpc>
              <a:spcBef>
                <a:spcPts val="200"/>
              </a:spcBef>
              <a:spcAft>
                <a:spcPts val="200"/>
              </a:spcAft>
            </a:pPr>
            <a:r>
              <a:rPr lang="it-IT" altLang="en-US" sz="1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Trasparenza e pubblicità del PRA</a:t>
            </a:r>
            <a:endParaRPr lang="it-IT" sz="17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7172" y="403329"/>
            <a:ext cx="8654175" cy="460748"/>
          </a:xfrm>
        </p:spPr>
        <p:txBody>
          <a:bodyPr/>
          <a:lstStyle/>
          <a:p>
            <a:pPr algn="just">
              <a:lnSpc>
                <a:spcPts val="2500"/>
              </a:lnSpc>
            </a:pPr>
            <a:r>
              <a:rPr lang="it-IT" altLang="en-US" sz="2200" dirty="0"/>
              <a:t>Il Piano di rafforzamento amministrativo nella programmazione 2014-2020 </a:t>
            </a:r>
            <a:endParaRPr lang="en-US" altLang="en-US" sz="2200" dirty="0"/>
          </a:p>
        </p:txBody>
      </p:sp>
      <p:sp>
        <p:nvSpPr>
          <p:cNvPr id="6147" name="Slide Number Placeholder 3"/>
          <p:cNvSpPr>
            <a:spLocks noGrp="1"/>
          </p:cNvSpPr>
          <p:nvPr>
            <p:ph type="sldNum" sz="quarter" idx="10"/>
          </p:nvPr>
        </p:nvSpPr>
        <p:spPr bwMode="auto">
          <a:xfrm>
            <a:off x="634659" y="6496077"/>
            <a:ext cx="306387" cy="144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1</a:t>
            </a:r>
          </a:p>
        </p:txBody>
      </p:sp>
      <p:sp>
        <p:nvSpPr>
          <p:cNvPr id="11" name="Rectangle 10"/>
          <p:cNvSpPr/>
          <p:nvPr/>
        </p:nvSpPr>
        <p:spPr>
          <a:xfrm>
            <a:off x="1784441" y="1414334"/>
            <a:ext cx="7404879" cy="4658437"/>
          </a:xfrm>
          <a:prstGeom prst="rect">
            <a:avLst/>
          </a:prstGeom>
          <a:noFill/>
          <a:ln w="12700">
            <a:solidFill>
              <a:srgbClr val="1002CA"/>
            </a:solidFill>
          </a:ln>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p>
            <a:pPr algn="just">
              <a:spcBef>
                <a:spcPts val="282"/>
              </a:spcBef>
              <a:spcAft>
                <a:spcPts val="282"/>
              </a:spcAft>
              <a:defRPr/>
            </a:pPr>
            <a:endParaRPr lang="it-IT" sz="1600" dirty="0">
              <a:solidFill>
                <a:srgbClr val="002776"/>
              </a:solidFill>
              <a:cs typeface="Arial" pitchFamily="34" charset="0"/>
            </a:endParaRPr>
          </a:p>
          <a:p>
            <a:pPr algn="just">
              <a:spcBef>
                <a:spcPts val="282"/>
              </a:spcBef>
              <a:spcAft>
                <a:spcPts val="282"/>
              </a:spcAft>
              <a:defRPr/>
            </a:pPr>
            <a:r>
              <a:rPr lang="it-IT" sz="1200" dirty="0">
                <a:solidFill>
                  <a:srgbClr val="002776"/>
                </a:solidFill>
                <a:cs typeface="Arial" pitchFamily="34" charset="0"/>
              </a:rPr>
              <a:t>Il Piano di Rafforzamento Amministrativo è un importante strumento introdotto in Italia nella programmazione dei fondi europei 2014-2020.</a:t>
            </a:r>
          </a:p>
          <a:p>
            <a:pPr algn="just">
              <a:spcBef>
                <a:spcPts val="282"/>
              </a:spcBef>
              <a:spcAft>
                <a:spcPts val="282"/>
              </a:spcAft>
              <a:defRPr/>
            </a:pPr>
            <a:r>
              <a:rPr lang="it-IT" sz="1200" dirty="0">
                <a:solidFill>
                  <a:srgbClr val="002776"/>
                </a:solidFill>
                <a:cs typeface="Arial" pitchFamily="34" charset="0"/>
              </a:rPr>
              <a:t>La decisione presa nell’ambito dell’Accordo di Partenariato Italia 2014-2020 di predisporre un PRA per ogni amministrazione responsabile dei programmi finanziati dai fondi europei sottolinea l’importanza del </a:t>
            </a:r>
            <a:r>
              <a:rPr lang="it-IT" sz="1200" b="1" dirty="0">
                <a:solidFill>
                  <a:srgbClr val="002776"/>
                </a:solidFill>
                <a:cs typeface="Arial" pitchFamily="34" charset="0"/>
              </a:rPr>
              <a:t>rafforzamento della capacità amministrativa come condizione imprescindibile per una politica di coesione efficace e con maggiore impatto</a:t>
            </a:r>
            <a:r>
              <a:rPr lang="it-IT" sz="1200" dirty="0">
                <a:solidFill>
                  <a:srgbClr val="002776"/>
                </a:solidFill>
                <a:cs typeface="Arial" pitchFamily="34" charset="0"/>
              </a:rPr>
              <a:t>.</a:t>
            </a:r>
          </a:p>
          <a:p>
            <a:pPr algn="just">
              <a:spcBef>
                <a:spcPts val="282"/>
              </a:spcBef>
              <a:spcAft>
                <a:spcPts val="282"/>
              </a:spcAft>
              <a:defRPr/>
            </a:pPr>
            <a:r>
              <a:rPr lang="it-IT" sz="1200" dirty="0">
                <a:solidFill>
                  <a:srgbClr val="002776"/>
                </a:solidFill>
                <a:cs typeface="Arial" pitchFamily="34" charset="0"/>
              </a:rPr>
              <a:t>La necessità di un miglioramento della capacità di gestione dei fondi comunitari e più in generale della complessiva capacità amministrativa è parte rilevante delle </a:t>
            </a:r>
            <a:r>
              <a:rPr lang="it-IT" sz="1200" b="1" dirty="0">
                <a:solidFill>
                  <a:srgbClr val="002776"/>
                </a:solidFill>
                <a:cs typeface="Arial" pitchFamily="34" charset="0"/>
              </a:rPr>
              <a:t>raccomandazioni della Commissione Europea </a:t>
            </a:r>
            <a:r>
              <a:rPr lang="it-IT" sz="1200" dirty="0">
                <a:solidFill>
                  <a:srgbClr val="002776"/>
                </a:solidFill>
                <a:cs typeface="Arial" pitchFamily="34" charset="0"/>
              </a:rPr>
              <a:t>al nostro Paese ed è riconosciuta come prioritaria per garantire la qualità, l’efficacia e l’efficienza dei Programmi Operativi del periodo 2014-2020.</a:t>
            </a:r>
          </a:p>
          <a:p>
            <a:pPr algn="just" eaLnBrk="1" hangingPunct="1">
              <a:spcBef>
                <a:spcPts val="282"/>
              </a:spcBef>
              <a:spcAft>
                <a:spcPts val="282"/>
              </a:spcAft>
              <a:defRPr/>
            </a:pPr>
            <a:r>
              <a:rPr lang="it-IT" altLang="it-IT" sz="1200" dirty="0">
                <a:solidFill>
                  <a:srgbClr val="002776"/>
                </a:solidFill>
                <a:cs typeface="Arial" pitchFamily="34" charset="0"/>
              </a:rPr>
              <a:t>Il Piano di Rafforzamento Amministrativo</a:t>
            </a:r>
            <a:r>
              <a:rPr lang="it-IT" altLang="it-IT" sz="1200" dirty="0">
                <a:solidFill>
                  <a:schemeClr val="tx2"/>
                </a:solidFill>
                <a:cs typeface="Arial" pitchFamily="34" charset="0"/>
              </a:rPr>
              <a:t> </a:t>
            </a:r>
            <a:r>
              <a:rPr lang="it-IT" altLang="it-IT" sz="1200" dirty="0">
                <a:solidFill>
                  <a:srgbClr val="002776"/>
                </a:solidFill>
                <a:cs typeface="Arial" pitchFamily="34" charset="0"/>
              </a:rPr>
              <a:t>è finalizzato al </a:t>
            </a:r>
            <a:r>
              <a:rPr lang="it-IT" altLang="it-IT" sz="1200" b="1" dirty="0">
                <a:solidFill>
                  <a:srgbClr val="002776"/>
                </a:solidFill>
                <a:cs typeface="Arial" pitchFamily="34" charset="0"/>
              </a:rPr>
              <a:t>miglioramento della capacità istituzionale ed amministrativa </a:t>
            </a:r>
            <a:r>
              <a:rPr lang="it-IT" altLang="it-IT" sz="1200" dirty="0">
                <a:solidFill>
                  <a:srgbClr val="002776"/>
                </a:solidFill>
                <a:cs typeface="Arial" pitchFamily="34" charset="0"/>
              </a:rPr>
              <a:t>come requisito per implementare con successo le politiche di sviluppo territoriale e per garantire capacità operativa alle strutture responsabili (Autorità di Gestione, Autorità di Certificazione) e a quelle coinvolte nell’attuazione (Beneficiari) dei Programmi.</a:t>
            </a:r>
          </a:p>
          <a:p>
            <a:pPr algn="just" eaLnBrk="1" hangingPunct="1">
              <a:spcBef>
                <a:spcPts val="282"/>
              </a:spcBef>
              <a:spcAft>
                <a:spcPts val="282"/>
              </a:spcAft>
              <a:defRPr/>
            </a:pPr>
            <a:r>
              <a:rPr lang="it-IT" altLang="it-IT" sz="1200" dirty="0">
                <a:solidFill>
                  <a:srgbClr val="002776"/>
                </a:solidFill>
                <a:cs typeface="Arial" pitchFamily="34" charset="0"/>
              </a:rPr>
              <a:t>Il PRA è </a:t>
            </a:r>
            <a:r>
              <a:rPr lang="it-IT" altLang="it-IT" sz="1200" b="1" dirty="0">
                <a:solidFill>
                  <a:srgbClr val="002776"/>
                </a:solidFill>
                <a:cs typeface="Arial" pitchFamily="34" charset="0"/>
              </a:rPr>
              <a:t>uno strumento operativo </a:t>
            </a:r>
            <a:r>
              <a:rPr lang="it-IT" altLang="it-IT" sz="1200" dirty="0">
                <a:solidFill>
                  <a:srgbClr val="002776"/>
                </a:solidFill>
                <a:cs typeface="Arial" pitchFamily="34" charset="0"/>
              </a:rPr>
              <a:t>che copre un arco temporale di </a:t>
            </a:r>
            <a:r>
              <a:rPr lang="it-IT" altLang="it-IT" sz="1200" b="1" dirty="0">
                <a:solidFill>
                  <a:srgbClr val="002776"/>
                </a:solidFill>
                <a:cs typeface="Arial" pitchFamily="34" charset="0"/>
              </a:rPr>
              <a:t>due anni</a:t>
            </a:r>
            <a:r>
              <a:rPr lang="it-IT" altLang="it-IT" sz="1200" dirty="0">
                <a:solidFill>
                  <a:srgbClr val="002776"/>
                </a:solidFill>
                <a:cs typeface="Arial" pitchFamily="34" charset="0"/>
              </a:rPr>
              <a:t> al termine del quale si aggiorneranno i fabbisogni e le conseguenti azioni di miglioramento, con </a:t>
            </a:r>
            <a:r>
              <a:rPr lang="it-IT" altLang="it-IT" sz="1200" b="1" dirty="0">
                <a:solidFill>
                  <a:srgbClr val="002776"/>
                </a:solidFill>
                <a:cs typeface="Arial" pitchFamily="34" charset="0"/>
              </a:rPr>
              <a:t>specifici obiettivi di miglioramento </a:t>
            </a:r>
            <a:r>
              <a:rPr lang="it-IT" altLang="it-IT" sz="1200" dirty="0">
                <a:solidFill>
                  <a:srgbClr val="002776"/>
                </a:solidFill>
                <a:cs typeface="Arial" pitchFamily="34" charset="0"/>
              </a:rPr>
              <a:t>da definire secondo una puntuale logica di intervento e va inteso come un’occasione di miglioramento per l’Amministrazione che gestisce il Programma e per gli attori che partecipano alla sua attuazione. </a:t>
            </a:r>
          </a:p>
          <a:p>
            <a:pPr algn="just" eaLnBrk="1" hangingPunct="1">
              <a:spcBef>
                <a:spcPts val="282"/>
              </a:spcBef>
              <a:spcAft>
                <a:spcPts val="282"/>
              </a:spcAft>
              <a:defRPr/>
            </a:pPr>
            <a:r>
              <a:rPr lang="it-IT" altLang="it-IT" sz="1200" dirty="0">
                <a:solidFill>
                  <a:srgbClr val="002776"/>
                </a:solidFill>
                <a:cs typeface="Arial" pitchFamily="34" charset="0"/>
              </a:rPr>
              <a:t>La Commissione europea ha accompagnato l’attuazione dei PRA cui attribuisce una funzione di stimolo più generale per migliorare l’azione amministrativa nelle amministrazioni coinvolte alle quali fornisce tutto il necessario supporto per «</a:t>
            </a:r>
            <a:r>
              <a:rPr lang="it-IT" altLang="it-IT" sz="1200" b="1" dirty="0">
                <a:solidFill>
                  <a:srgbClr val="002776"/>
                </a:solidFill>
                <a:cs typeface="Arial" pitchFamily="34" charset="0"/>
              </a:rPr>
              <a:t>fare dei PRA un’esperienza di successo</a:t>
            </a:r>
            <a:r>
              <a:rPr lang="it-IT" altLang="it-IT" sz="1200" dirty="0">
                <a:solidFill>
                  <a:srgbClr val="002776"/>
                </a:solidFill>
                <a:cs typeface="Arial" pitchFamily="34" charset="0"/>
              </a:rPr>
              <a:t>».</a:t>
            </a:r>
          </a:p>
          <a:p>
            <a:pPr algn="just" eaLnBrk="1" hangingPunct="1">
              <a:defRPr/>
            </a:pPr>
            <a:endParaRPr lang="it-IT" altLang="it-IT" sz="600" dirty="0">
              <a:solidFill>
                <a:srgbClr val="002776"/>
              </a:solidFill>
              <a:cs typeface="Arial" pitchFamily="34" charset="0"/>
            </a:endParaRPr>
          </a:p>
        </p:txBody>
      </p:sp>
      <p:sp>
        <p:nvSpPr>
          <p:cNvPr id="6149" name="TextBox 12"/>
          <p:cNvSpPr txBox="1">
            <a:spLocks noChangeArrowheads="1"/>
          </p:cNvSpPr>
          <p:nvPr/>
        </p:nvSpPr>
        <p:spPr bwMode="auto">
          <a:xfrm>
            <a:off x="3159275" y="1302196"/>
            <a:ext cx="4655210" cy="2154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altLang="en-US" sz="1400" b="1" dirty="0">
                <a:solidFill>
                  <a:srgbClr val="0F02B6"/>
                </a:solidFill>
              </a:rPr>
              <a:t>Finalità del PRA nella programmazione 2014-2020</a:t>
            </a:r>
          </a:p>
        </p:txBody>
      </p:sp>
      <p:pic>
        <p:nvPicPr>
          <p:cNvPr id="615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172" y="3397160"/>
            <a:ext cx="1148953" cy="7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bwMode="auto">
          <a:xfrm>
            <a:off x="506557" y="6492853"/>
            <a:ext cx="306387" cy="1442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2</a:t>
            </a:r>
          </a:p>
        </p:txBody>
      </p:sp>
      <p:sp>
        <p:nvSpPr>
          <p:cNvPr id="14" name="Rectangle 13"/>
          <p:cNvSpPr/>
          <p:nvPr/>
        </p:nvSpPr>
        <p:spPr>
          <a:xfrm>
            <a:off x="1196143" y="4016594"/>
            <a:ext cx="8164653" cy="2461843"/>
          </a:xfrm>
          <a:prstGeom prst="rect">
            <a:avLst/>
          </a:prstGeom>
          <a:noFill/>
          <a:ln w="1270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lvl1pPr marL="381000" indent="-381000" algn="l">
              <a:defRPr sz="2000">
                <a:solidFill>
                  <a:schemeClr val="tx1"/>
                </a:solidFill>
                <a:latin typeface="Arial" pitchFamily="34" charset="0"/>
                <a:cs typeface="Arial" pitchFamily="34" charset="0"/>
              </a:defRPr>
            </a:lvl1pPr>
            <a:lvl2pPr marL="534988" algn="l">
              <a:defRPr sz="2000">
                <a:solidFill>
                  <a:schemeClr val="tx1"/>
                </a:solidFill>
                <a:latin typeface="Arial" pitchFamily="34" charset="0"/>
                <a:cs typeface="Arial" pitchFamily="34" charset="0"/>
              </a:defRPr>
            </a:lvl2pPr>
            <a:lvl3pPr algn="l">
              <a:defRPr sz="2000">
                <a:solidFill>
                  <a:schemeClr val="tx1"/>
                </a:solidFill>
                <a:latin typeface="Arial" pitchFamily="34" charset="0"/>
                <a:cs typeface="Arial" pitchFamily="34" charset="0"/>
              </a:defRPr>
            </a:lvl3pPr>
            <a:lvl4pPr algn="l">
              <a:defRPr sz="2000">
                <a:solidFill>
                  <a:schemeClr val="tx1"/>
                </a:solidFill>
                <a:latin typeface="Arial" pitchFamily="34" charset="0"/>
                <a:cs typeface="Arial" pitchFamily="34" charset="0"/>
              </a:defRPr>
            </a:lvl4pPr>
            <a:lvl5pPr algn="l">
              <a:defRPr sz="2000">
                <a:solidFill>
                  <a:schemeClr val="tx1"/>
                </a:solidFill>
                <a:latin typeface="Arial" pitchFamily="34" charset="0"/>
                <a:cs typeface="Arial" pitchFamily="34" charset="0"/>
              </a:defRPr>
            </a:lvl5pPr>
            <a:lvl6pPr marL="2284413" indent="1588" eaLnBrk="0" fontAlgn="base" hangingPunct="0">
              <a:spcBef>
                <a:spcPct val="0"/>
              </a:spcBef>
              <a:spcAft>
                <a:spcPct val="0"/>
              </a:spcAft>
              <a:defRPr sz="2000">
                <a:solidFill>
                  <a:schemeClr val="tx1"/>
                </a:solidFill>
                <a:latin typeface="Arial" pitchFamily="34" charset="0"/>
                <a:cs typeface="Arial" pitchFamily="34" charset="0"/>
              </a:defRPr>
            </a:lvl6pPr>
            <a:lvl7pPr marL="2741613" indent="1588" eaLnBrk="0" fontAlgn="base" hangingPunct="0">
              <a:spcBef>
                <a:spcPct val="0"/>
              </a:spcBef>
              <a:spcAft>
                <a:spcPct val="0"/>
              </a:spcAft>
              <a:defRPr sz="2000">
                <a:solidFill>
                  <a:schemeClr val="tx1"/>
                </a:solidFill>
                <a:latin typeface="Arial" pitchFamily="34" charset="0"/>
                <a:cs typeface="Arial" pitchFamily="34" charset="0"/>
              </a:defRPr>
            </a:lvl7pPr>
            <a:lvl8pPr marL="3198813" indent="1588" eaLnBrk="0" fontAlgn="base" hangingPunct="0">
              <a:spcBef>
                <a:spcPct val="0"/>
              </a:spcBef>
              <a:spcAft>
                <a:spcPct val="0"/>
              </a:spcAft>
              <a:defRPr sz="2000">
                <a:solidFill>
                  <a:schemeClr val="tx1"/>
                </a:solidFill>
                <a:latin typeface="Arial" pitchFamily="34" charset="0"/>
                <a:cs typeface="Arial" pitchFamily="34" charset="0"/>
              </a:defRPr>
            </a:lvl8pPr>
            <a:lvl9pPr marL="3656013" indent="1588" eaLnBrk="0" fontAlgn="base" hangingPunct="0">
              <a:spcBef>
                <a:spcPct val="0"/>
              </a:spcBef>
              <a:spcAft>
                <a:spcPct val="0"/>
              </a:spcAft>
              <a:defRPr sz="2000">
                <a:solidFill>
                  <a:schemeClr val="tx1"/>
                </a:solidFill>
                <a:latin typeface="Arial" pitchFamily="34" charset="0"/>
                <a:cs typeface="Arial" pitchFamily="34" charset="0"/>
              </a:defRPr>
            </a:lvl9pPr>
          </a:lstStyle>
          <a:p>
            <a:pPr marL="0" indent="0" algn="just" eaLnBrk="1" hangingPunct="1">
              <a:spcAft>
                <a:spcPts val="564"/>
              </a:spcAft>
              <a:defRPr/>
            </a:pPr>
            <a:endParaRPr lang="it-IT" altLang="it-IT" sz="400" b="1" dirty="0">
              <a:solidFill>
                <a:srgbClr val="002776"/>
              </a:solidFill>
            </a:endParaRPr>
          </a:p>
          <a:p>
            <a:pPr indent="-277559" algn="just" eaLnBrk="1" hangingPunct="1">
              <a:spcAft>
                <a:spcPts val="564"/>
              </a:spcAft>
              <a:buFont typeface="Arial" pitchFamily="34" charset="0"/>
              <a:buAutoNum type="arabicPeriod"/>
              <a:defRPr/>
            </a:pPr>
            <a:r>
              <a:rPr lang="it-IT" altLang="it-IT" sz="1300" b="1" dirty="0">
                <a:solidFill>
                  <a:srgbClr val="002776"/>
                </a:solidFill>
              </a:rPr>
              <a:t>Analisi del Programma Operativo Nazionale 2014-2020 «Cultura e Sviluppo»  </a:t>
            </a:r>
            <a:r>
              <a:rPr lang="it-IT" altLang="it-IT" sz="1300" dirty="0">
                <a:solidFill>
                  <a:srgbClr val="002776"/>
                </a:solidFill>
              </a:rPr>
              <a:t>a titolarità del Ministero dei beni e delle attività culturali e del turismo.</a:t>
            </a:r>
          </a:p>
          <a:p>
            <a:pPr indent="-277559" algn="just" eaLnBrk="1" hangingPunct="1">
              <a:spcAft>
                <a:spcPts val="564"/>
              </a:spcAft>
              <a:buFont typeface="Arial" pitchFamily="34" charset="0"/>
              <a:buAutoNum type="arabicPeriod"/>
              <a:defRPr/>
            </a:pPr>
            <a:r>
              <a:rPr lang="it-IT" altLang="it-IT" sz="1300" b="1" dirty="0">
                <a:solidFill>
                  <a:srgbClr val="002776"/>
                </a:solidFill>
              </a:rPr>
              <a:t>Analisi </a:t>
            </a:r>
            <a:r>
              <a:rPr lang="it-IT" altLang="it-IT" sz="1300" b="1" i="1" dirty="0">
                <a:solidFill>
                  <a:srgbClr val="002776"/>
                </a:solidFill>
              </a:rPr>
              <a:t>desk</a:t>
            </a:r>
            <a:r>
              <a:rPr lang="it-IT" altLang="it-IT" sz="1300" dirty="0">
                <a:solidFill>
                  <a:srgbClr val="002776"/>
                </a:solidFill>
              </a:rPr>
              <a:t> dei processi e della documentazione relativi alla programmi gestititi dal Mibact nel periodo 2007-2013 (POIn Attrattori).</a:t>
            </a:r>
          </a:p>
          <a:p>
            <a:pPr indent="-277559" algn="just" eaLnBrk="1" hangingPunct="1">
              <a:spcAft>
                <a:spcPts val="564"/>
              </a:spcAft>
              <a:buFont typeface="Arial" pitchFamily="34" charset="0"/>
              <a:buAutoNum type="arabicPeriod"/>
              <a:defRPr/>
            </a:pPr>
            <a:r>
              <a:rPr lang="it-IT" altLang="it-IT" sz="1300" b="1" dirty="0">
                <a:solidFill>
                  <a:srgbClr val="002776"/>
                </a:solidFill>
              </a:rPr>
              <a:t>Analisi </a:t>
            </a:r>
            <a:r>
              <a:rPr lang="it-IT" altLang="it-IT" sz="1300" b="1" i="1" dirty="0">
                <a:solidFill>
                  <a:srgbClr val="002776"/>
                </a:solidFill>
              </a:rPr>
              <a:t>field</a:t>
            </a:r>
            <a:r>
              <a:rPr lang="it-IT" altLang="it-IT" sz="1300" b="1" dirty="0">
                <a:solidFill>
                  <a:srgbClr val="002776"/>
                </a:solidFill>
              </a:rPr>
              <a:t>:</a:t>
            </a:r>
            <a:r>
              <a:rPr lang="it-IT" altLang="it-IT" sz="1300" dirty="0">
                <a:solidFill>
                  <a:srgbClr val="002776"/>
                </a:solidFill>
              </a:rPr>
              <a:t> realizzazione di interviste con il personale degli uffici/strutture dell’Amministrazione centrale (Segretariato Generale) e periferica e della Regione Siciliana coinvolto nella programmazione 2007-2013 e che sono beneficiari delle azioni del PON 2014-2020 (in particolare Segretariati regionali; Dip.to dei beni culturali e dell’identità siciliana).</a:t>
            </a:r>
          </a:p>
          <a:p>
            <a:pPr indent="-277559" algn="just" eaLnBrk="1" hangingPunct="1">
              <a:spcAft>
                <a:spcPts val="564"/>
              </a:spcAft>
              <a:buFont typeface="Arial" pitchFamily="34" charset="0"/>
              <a:buAutoNum type="arabicPeriod"/>
              <a:defRPr/>
            </a:pPr>
            <a:r>
              <a:rPr lang="it-IT" altLang="it-IT" sz="1300" b="1" dirty="0">
                <a:solidFill>
                  <a:srgbClr val="002776"/>
                </a:solidFill>
              </a:rPr>
              <a:t>Focalizzazione dell’analisi delle criticità e individuazione degli obiettivi di miglioramento.</a:t>
            </a:r>
          </a:p>
          <a:p>
            <a:pPr indent="-277559" algn="just" eaLnBrk="1" hangingPunct="1">
              <a:spcAft>
                <a:spcPts val="564"/>
              </a:spcAft>
              <a:buFont typeface="Arial" pitchFamily="34" charset="0"/>
              <a:buAutoNum type="arabicPeriod"/>
              <a:defRPr/>
            </a:pPr>
            <a:r>
              <a:rPr lang="it-IT" altLang="it-IT" sz="1300" b="1" dirty="0">
                <a:solidFill>
                  <a:srgbClr val="002776"/>
                </a:solidFill>
              </a:rPr>
              <a:t>Definizione delle azioni di miglioramento e dei target da conseguire.</a:t>
            </a:r>
          </a:p>
        </p:txBody>
      </p:sp>
      <p:sp>
        <p:nvSpPr>
          <p:cNvPr id="7172" name="TextBox 14"/>
          <p:cNvSpPr txBox="1">
            <a:spLocks noChangeArrowheads="1"/>
          </p:cNvSpPr>
          <p:nvPr/>
        </p:nvSpPr>
        <p:spPr bwMode="auto">
          <a:xfrm>
            <a:off x="4224547" y="3872018"/>
            <a:ext cx="1772669" cy="302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5954" tIns="42977" rIns="85954" bIns="42977">
            <a:spAutoFit/>
          </a:bodyPr>
          <a:lstStyle/>
          <a:p>
            <a:r>
              <a:rPr lang="it-IT" altLang="en-US" sz="1400" b="1" dirty="0">
                <a:solidFill>
                  <a:srgbClr val="0099FF"/>
                </a:solidFill>
              </a:rPr>
              <a:t>Metodologia  </a:t>
            </a:r>
          </a:p>
        </p:txBody>
      </p:sp>
      <p:grpSp>
        <p:nvGrpSpPr>
          <p:cNvPr id="7173" name="Group 2"/>
          <p:cNvGrpSpPr>
            <a:grpSpLocks/>
          </p:cNvGrpSpPr>
          <p:nvPr/>
        </p:nvGrpSpPr>
        <p:grpSpPr bwMode="auto">
          <a:xfrm>
            <a:off x="580848" y="4852794"/>
            <a:ext cx="531734" cy="635164"/>
            <a:chOff x="612775" y="2960027"/>
            <a:chExt cx="1143699" cy="1445574"/>
          </a:xfrm>
        </p:grpSpPr>
        <p:pic>
          <p:nvPicPr>
            <p:cNvPr id="7180" name="Picture 23" descr="\\10.71.217.106\Sara\Desktop\ICONE UTILI\Icons Color Library\Icon_Cog_MB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2960027"/>
              <a:ext cx="807985" cy="793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23" descr="\\10.71.217.106\Sara\Desktop\ICONE UTILI\Icons Color Library\Icon_Cog_MB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489" y="3611959"/>
              <a:ext cx="807985" cy="793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4" name="Title 1"/>
          <p:cNvSpPr>
            <a:spLocks noGrp="1"/>
          </p:cNvSpPr>
          <p:nvPr>
            <p:ph type="title"/>
          </p:nvPr>
        </p:nvSpPr>
        <p:spPr>
          <a:xfrm>
            <a:off x="637730" y="240877"/>
            <a:ext cx="8583533" cy="421536"/>
          </a:xfrm>
        </p:spPr>
        <p:txBody>
          <a:bodyPr/>
          <a:lstStyle/>
          <a:p>
            <a:pPr algn="just"/>
            <a:r>
              <a:rPr lang="it-IT" altLang="en-US" sz="2200" dirty="0"/>
              <a:t>Approccio metodologico per la stesura del PRA del MiBACT </a:t>
            </a:r>
            <a:endParaRPr lang="en-US" altLang="en-US" sz="2200" dirty="0"/>
          </a:p>
        </p:txBody>
      </p:sp>
      <p:sp>
        <p:nvSpPr>
          <p:cNvPr id="7175" name="Rectangle 19"/>
          <p:cNvSpPr>
            <a:spLocks noChangeArrowheads="1"/>
          </p:cNvSpPr>
          <p:nvPr/>
        </p:nvSpPr>
        <p:spPr bwMode="auto">
          <a:xfrm>
            <a:off x="648728" y="2913727"/>
            <a:ext cx="8712068" cy="864643"/>
          </a:xfrm>
          <a:prstGeom prst="rect">
            <a:avLst/>
          </a:prstGeom>
          <a:noFill/>
          <a:ln w="12700" algn="ctr">
            <a:solidFill>
              <a:srgbClr val="3366CC"/>
            </a:solidFill>
            <a:miter lim="800000"/>
            <a:headEnd/>
            <a:tailEnd/>
          </a:ln>
          <a:extLst>
            <a:ext uri="{909E8E84-426E-40DD-AFC4-6F175D3DCCD1}">
              <a14:hiddenFill xmlns:a14="http://schemas.microsoft.com/office/drawing/2010/main">
                <a:solidFill>
                  <a:srgbClr val="FFFFFF"/>
                </a:solidFill>
              </a14:hiddenFill>
            </a:ext>
          </a:extLst>
        </p:spPr>
        <p:txBody>
          <a:bodyPr lIns="85954" tIns="101520" rIns="85954" bIns="33840" anchor="ctr"/>
          <a:lstStyle/>
          <a:p>
            <a:pPr algn="just" eaLnBrk="1" hangingPunct="1">
              <a:spcBef>
                <a:spcPts val="1128"/>
              </a:spcBef>
            </a:pPr>
            <a:r>
              <a:rPr lang="it-IT" altLang="it-IT" sz="1300" dirty="0">
                <a:ea typeface="Calibri" pitchFamily="34" charset="0"/>
                <a:cs typeface="Angsana New" pitchFamily="18" charset="-34"/>
              </a:rPr>
              <a:t>Identificare e analizzare le principali criticità che hanno caratterizzato l’attuazione della programmazione 2007-2013 e conseguentemente individuare specifici obiettivi e azioni di miglioramento, da realizzare sia a livello centrale che su scala territoriale, funzionali ad una efficace ed efficiente attuazione del PON Cultura e Sviluppo 2014-2020.</a:t>
            </a:r>
            <a:endParaRPr lang="it-IT" altLang="it-IT" sz="1300" dirty="0">
              <a:solidFill>
                <a:srgbClr val="002776"/>
              </a:solidFill>
              <a:ea typeface="Calibri" pitchFamily="34" charset="0"/>
              <a:cs typeface="Angsana New" pitchFamily="18" charset="-34"/>
            </a:endParaRPr>
          </a:p>
        </p:txBody>
      </p:sp>
      <p:sp>
        <p:nvSpPr>
          <p:cNvPr id="7176" name="TextBox 14"/>
          <p:cNvSpPr txBox="1">
            <a:spLocks noChangeArrowheads="1"/>
          </p:cNvSpPr>
          <p:nvPr/>
        </p:nvSpPr>
        <p:spPr bwMode="auto">
          <a:xfrm>
            <a:off x="3118584" y="2771183"/>
            <a:ext cx="3984597" cy="302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5954" tIns="42977" rIns="85954" bIns="42977">
            <a:spAutoFit/>
          </a:bodyPr>
          <a:lstStyle/>
          <a:p>
            <a:r>
              <a:rPr lang="it-IT" altLang="en-US" sz="1400" b="1" dirty="0">
                <a:solidFill>
                  <a:srgbClr val="3366CC"/>
                </a:solidFill>
              </a:rPr>
              <a:t>Principi Guida per la redazione del PRA</a:t>
            </a:r>
          </a:p>
        </p:txBody>
      </p:sp>
      <p:pic>
        <p:nvPicPr>
          <p:cNvPr id="717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729" y="1506883"/>
            <a:ext cx="1464718" cy="515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Rectangle 23"/>
          <p:cNvSpPr/>
          <p:nvPr/>
        </p:nvSpPr>
        <p:spPr>
          <a:xfrm>
            <a:off x="2166595" y="1031710"/>
            <a:ext cx="7194201" cy="1560100"/>
          </a:xfrm>
          <a:prstGeom prst="rect">
            <a:avLst/>
          </a:prstGeom>
          <a:noFill/>
          <a:ln w="1270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lvl1pPr marL="171450" indent="-171450" algn="l">
              <a:defRPr sz="2000">
                <a:solidFill>
                  <a:schemeClr val="tx1"/>
                </a:solidFill>
                <a:latin typeface="Arial" pitchFamily="34" charset="0"/>
                <a:cs typeface="Arial" pitchFamily="34" charset="0"/>
              </a:defRPr>
            </a:lvl1pPr>
            <a:lvl2pPr algn="l">
              <a:defRPr sz="2000">
                <a:solidFill>
                  <a:schemeClr val="tx1"/>
                </a:solidFill>
                <a:latin typeface="Arial" pitchFamily="34" charset="0"/>
                <a:cs typeface="Arial" pitchFamily="34" charset="0"/>
              </a:defRPr>
            </a:lvl2pPr>
            <a:lvl3pPr algn="l">
              <a:defRPr sz="2000">
                <a:solidFill>
                  <a:schemeClr val="tx1"/>
                </a:solidFill>
                <a:latin typeface="Arial" pitchFamily="34" charset="0"/>
                <a:cs typeface="Arial" pitchFamily="34" charset="0"/>
              </a:defRPr>
            </a:lvl3pPr>
            <a:lvl4pPr algn="l">
              <a:defRPr sz="2000">
                <a:solidFill>
                  <a:schemeClr val="tx1"/>
                </a:solidFill>
                <a:latin typeface="Arial" pitchFamily="34" charset="0"/>
                <a:cs typeface="Arial" pitchFamily="34" charset="0"/>
              </a:defRPr>
            </a:lvl4pPr>
            <a:lvl5pPr algn="l">
              <a:defRPr sz="2000">
                <a:solidFill>
                  <a:schemeClr val="tx1"/>
                </a:solidFill>
                <a:latin typeface="Arial" pitchFamily="34" charset="0"/>
                <a:cs typeface="Arial" pitchFamily="34" charset="0"/>
              </a:defRPr>
            </a:lvl5pPr>
            <a:lvl6pPr marL="2284413" indent="1588" eaLnBrk="0" fontAlgn="base" hangingPunct="0">
              <a:spcBef>
                <a:spcPct val="0"/>
              </a:spcBef>
              <a:spcAft>
                <a:spcPct val="0"/>
              </a:spcAft>
              <a:defRPr sz="2000">
                <a:solidFill>
                  <a:schemeClr val="tx1"/>
                </a:solidFill>
                <a:latin typeface="Arial" pitchFamily="34" charset="0"/>
                <a:cs typeface="Arial" pitchFamily="34" charset="0"/>
              </a:defRPr>
            </a:lvl6pPr>
            <a:lvl7pPr marL="2741613" indent="1588" eaLnBrk="0" fontAlgn="base" hangingPunct="0">
              <a:spcBef>
                <a:spcPct val="0"/>
              </a:spcBef>
              <a:spcAft>
                <a:spcPct val="0"/>
              </a:spcAft>
              <a:defRPr sz="2000">
                <a:solidFill>
                  <a:schemeClr val="tx1"/>
                </a:solidFill>
                <a:latin typeface="Arial" pitchFamily="34" charset="0"/>
                <a:cs typeface="Arial" pitchFamily="34" charset="0"/>
              </a:defRPr>
            </a:lvl7pPr>
            <a:lvl8pPr marL="3198813" indent="1588" eaLnBrk="0" fontAlgn="base" hangingPunct="0">
              <a:spcBef>
                <a:spcPct val="0"/>
              </a:spcBef>
              <a:spcAft>
                <a:spcPct val="0"/>
              </a:spcAft>
              <a:defRPr sz="2000">
                <a:solidFill>
                  <a:schemeClr val="tx1"/>
                </a:solidFill>
                <a:latin typeface="Arial" pitchFamily="34" charset="0"/>
                <a:cs typeface="Arial" pitchFamily="34" charset="0"/>
              </a:defRPr>
            </a:lvl8pPr>
            <a:lvl9pPr marL="3656013" indent="1588" eaLnBrk="0" fontAlgn="base" hangingPunct="0">
              <a:spcBef>
                <a:spcPct val="0"/>
              </a:spcBef>
              <a:spcAft>
                <a:spcPct val="0"/>
              </a:spcAft>
              <a:defRPr sz="2000">
                <a:solidFill>
                  <a:schemeClr val="tx1"/>
                </a:solidFill>
                <a:latin typeface="Arial" pitchFamily="34" charset="0"/>
                <a:cs typeface="Arial" pitchFamily="34" charset="0"/>
              </a:defRPr>
            </a:lvl9pPr>
          </a:lstStyle>
          <a:p>
            <a:pPr algn="just" eaLnBrk="1" hangingPunct="1">
              <a:lnSpc>
                <a:spcPct val="50000"/>
              </a:lnSpc>
              <a:spcBef>
                <a:spcPts val="564"/>
              </a:spcBef>
              <a:buFont typeface="Wingdings" pitchFamily="2" charset="2"/>
              <a:buChar char="ü"/>
              <a:defRPr/>
            </a:pPr>
            <a:endParaRPr lang="it-IT" altLang="it-IT" sz="400" dirty="0">
              <a:solidFill>
                <a:srgbClr val="002776"/>
              </a:solidFill>
            </a:endParaRPr>
          </a:p>
          <a:p>
            <a:pPr algn="just" eaLnBrk="1" hangingPunct="1">
              <a:spcBef>
                <a:spcPts val="564"/>
              </a:spcBef>
              <a:buFont typeface="Wingdings" pitchFamily="2" charset="2"/>
              <a:buChar char="ü"/>
              <a:defRPr/>
            </a:pPr>
            <a:r>
              <a:rPr lang="it-IT" altLang="it-IT" sz="1300" dirty="0">
                <a:solidFill>
                  <a:srgbClr val="002776"/>
                </a:solidFill>
              </a:rPr>
              <a:t>Consapevolezza da parte dell’Amministrazione circa responsabilità e ruoli legati alla programmazione e gestione dei fondi comunitari.</a:t>
            </a:r>
          </a:p>
          <a:p>
            <a:pPr algn="just" eaLnBrk="1" hangingPunct="1">
              <a:spcBef>
                <a:spcPts val="564"/>
              </a:spcBef>
              <a:buFont typeface="Wingdings" pitchFamily="2" charset="2"/>
              <a:buChar char="ü"/>
              <a:defRPr/>
            </a:pPr>
            <a:r>
              <a:rPr lang="it-IT" altLang="it-IT" sz="1300" dirty="0">
                <a:solidFill>
                  <a:srgbClr val="002776"/>
                </a:solidFill>
              </a:rPr>
              <a:t>Nuovo assetto organizzativo del MiBACT in esito alle modifiche ed alle innovazioni introdotte dalla riforma (D.P.C.M. n. 171 del 29/8/2014).</a:t>
            </a:r>
          </a:p>
          <a:p>
            <a:pPr algn="just" eaLnBrk="1" hangingPunct="1">
              <a:spcBef>
                <a:spcPts val="564"/>
              </a:spcBef>
              <a:buFont typeface="Wingdings" pitchFamily="2" charset="2"/>
              <a:buChar char="ü"/>
              <a:defRPr/>
            </a:pPr>
            <a:r>
              <a:rPr lang="it-IT" altLang="it-IT" sz="1300" dirty="0">
                <a:solidFill>
                  <a:srgbClr val="002776"/>
                </a:solidFill>
              </a:rPr>
              <a:t>Raccomandazioni e indicazioni della CE e delle Autorità nazionali competenti (Agenzia per la Coesione Territoriale, Dipartimento Funzione Pubblica).</a:t>
            </a:r>
          </a:p>
        </p:txBody>
      </p:sp>
      <p:sp>
        <p:nvSpPr>
          <p:cNvPr id="7179" name="TextBox 24"/>
          <p:cNvSpPr txBox="1">
            <a:spLocks noChangeArrowheads="1"/>
          </p:cNvSpPr>
          <p:nvPr/>
        </p:nvSpPr>
        <p:spPr bwMode="auto">
          <a:xfrm>
            <a:off x="3171910" y="880591"/>
            <a:ext cx="5183572" cy="302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5954" tIns="42977" rIns="85954" bIns="42977" anchor="ctr">
            <a:spAutoFit/>
          </a:bodyPr>
          <a:lstStyle/>
          <a:p>
            <a:r>
              <a:rPr lang="it-IT" altLang="en-US" sz="1400" b="1" dirty="0">
                <a:solidFill>
                  <a:srgbClr val="79C4E9"/>
                </a:solidFill>
              </a:rPr>
              <a:t>Elementi di contesto considerati per il PRA del MiBACT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bwMode="auto">
          <a:xfrm>
            <a:off x="594599" y="6491082"/>
            <a:ext cx="306387" cy="1442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3</a:t>
            </a:r>
          </a:p>
        </p:txBody>
      </p:sp>
      <p:sp>
        <p:nvSpPr>
          <p:cNvPr id="8195" name="Title 1"/>
          <p:cNvSpPr>
            <a:spLocks noGrp="1"/>
          </p:cNvSpPr>
          <p:nvPr>
            <p:ph type="title"/>
          </p:nvPr>
        </p:nvSpPr>
        <p:spPr>
          <a:xfrm>
            <a:off x="624132" y="312302"/>
            <a:ext cx="8585095" cy="421535"/>
          </a:xfrm>
        </p:spPr>
        <p:txBody>
          <a:bodyPr/>
          <a:lstStyle/>
          <a:p>
            <a:r>
              <a:rPr lang="it-IT" altLang="en-US" sz="2200" dirty="0"/>
              <a:t>Responsabilità relative al PRA del MiBACT </a:t>
            </a:r>
            <a:endParaRPr lang="en-US" altLang="en-US" sz="2200" dirty="0"/>
          </a:p>
        </p:txBody>
      </p:sp>
      <p:sp>
        <p:nvSpPr>
          <p:cNvPr id="13" name="Rectangle 23"/>
          <p:cNvSpPr/>
          <p:nvPr/>
        </p:nvSpPr>
        <p:spPr>
          <a:xfrm>
            <a:off x="1866876" y="1080619"/>
            <a:ext cx="7264574" cy="4569683"/>
          </a:xfrm>
          <a:prstGeom prst="rect">
            <a:avLst/>
          </a:prstGeom>
          <a:noFill/>
          <a:ln w="12700">
            <a:solidFill>
              <a:srgbClr val="D78029"/>
            </a:solidFill>
          </a:ln>
        </p:spPr>
        <p:style>
          <a:lnRef idx="2">
            <a:schemeClr val="accent1">
              <a:shade val="50000"/>
            </a:schemeClr>
          </a:lnRef>
          <a:fillRef idx="1">
            <a:schemeClr val="accent1"/>
          </a:fillRef>
          <a:effectRef idx="0">
            <a:schemeClr val="accent1"/>
          </a:effectRef>
          <a:fontRef idx="minor">
            <a:schemeClr val="lt1"/>
          </a:fontRef>
        </p:style>
        <p:txBody>
          <a:bodyPr lIns="85954" tIns="42977" rIns="85954" bIns="42977" anchor="ctr"/>
          <a:lstStyle>
            <a:lvl1pPr marL="171450" indent="-171450" algn="l">
              <a:defRPr sz="2000">
                <a:solidFill>
                  <a:schemeClr val="tx1"/>
                </a:solidFill>
                <a:latin typeface="Arial" pitchFamily="34" charset="0"/>
                <a:cs typeface="Arial" pitchFamily="34" charset="0"/>
              </a:defRPr>
            </a:lvl1pPr>
            <a:lvl2pPr algn="l">
              <a:defRPr sz="2000">
                <a:solidFill>
                  <a:schemeClr val="tx1"/>
                </a:solidFill>
                <a:latin typeface="Arial" pitchFamily="34" charset="0"/>
                <a:cs typeface="Arial" pitchFamily="34" charset="0"/>
              </a:defRPr>
            </a:lvl2pPr>
            <a:lvl3pPr algn="l">
              <a:defRPr sz="2000">
                <a:solidFill>
                  <a:schemeClr val="tx1"/>
                </a:solidFill>
                <a:latin typeface="Arial" pitchFamily="34" charset="0"/>
                <a:cs typeface="Arial" pitchFamily="34" charset="0"/>
              </a:defRPr>
            </a:lvl3pPr>
            <a:lvl4pPr algn="l">
              <a:defRPr sz="2000">
                <a:solidFill>
                  <a:schemeClr val="tx1"/>
                </a:solidFill>
                <a:latin typeface="Arial" pitchFamily="34" charset="0"/>
                <a:cs typeface="Arial" pitchFamily="34" charset="0"/>
              </a:defRPr>
            </a:lvl4pPr>
            <a:lvl5pPr algn="l">
              <a:defRPr sz="2000">
                <a:solidFill>
                  <a:schemeClr val="tx1"/>
                </a:solidFill>
                <a:latin typeface="Arial" pitchFamily="34" charset="0"/>
                <a:cs typeface="Arial" pitchFamily="34" charset="0"/>
              </a:defRPr>
            </a:lvl5pPr>
            <a:lvl6pPr marL="2284413" indent="1588" eaLnBrk="0" fontAlgn="base" hangingPunct="0">
              <a:spcBef>
                <a:spcPct val="0"/>
              </a:spcBef>
              <a:spcAft>
                <a:spcPct val="0"/>
              </a:spcAft>
              <a:defRPr sz="2000">
                <a:solidFill>
                  <a:schemeClr val="tx1"/>
                </a:solidFill>
                <a:latin typeface="Arial" pitchFamily="34" charset="0"/>
                <a:cs typeface="Arial" pitchFamily="34" charset="0"/>
              </a:defRPr>
            </a:lvl6pPr>
            <a:lvl7pPr marL="2741613" indent="1588" eaLnBrk="0" fontAlgn="base" hangingPunct="0">
              <a:spcBef>
                <a:spcPct val="0"/>
              </a:spcBef>
              <a:spcAft>
                <a:spcPct val="0"/>
              </a:spcAft>
              <a:defRPr sz="2000">
                <a:solidFill>
                  <a:schemeClr val="tx1"/>
                </a:solidFill>
                <a:latin typeface="Arial" pitchFamily="34" charset="0"/>
                <a:cs typeface="Arial" pitchFamily="34" charset="0"/>
              </a:defRPr>
            </a:lvl7pPr>
            <a:lvl8pPr marL="3198813" indent="1588" eaLnBrk="0" fontAlgn="base" hangingPunct="0">
              <a:spcBef>
                <a:spcPct val="0"/>
              </a:spcBef>
              <a:spcAft>
                <a:spcPct val="0"/>
              </a:spcAft>
              <a:defRPr sz="2000">
                <a:solidFill>
                  <a:schemeClr val="tx1"/>
                </a:solidFill>
                <a:latin typeface="Arial" pitchFamily="34" charset="0"/>
                <a:cs typeface="Arial" pitchFamily="34" charset="0"/>
              </a:defRPr>
            </a:lvl8pPr>
            <a:lvl9pPr marL="3656013" indent="1588" eaLnBrk="0" fontAlgn="base" hangingPunct="0">
              <a:spcBef>
                <a:spcPct val="0"/>
              </a:spcBef>
              <a:spcAft>
                <a:spcPct val="0"/>
              </a:spcAft>
              <a:defRPr sz="2000">
                <a:solidFill>
                  <a:schemeClr val="tx1"/>
                </a:solidFill>
                <a:latin typeface="Arial" pitchFamily="34" charset="0"/>
                <a:cs typeface="Arial" pitchFamily="34" charset="0"/>
              </a:defRPr>
            </a:lvl9pPr>
          </a:lstStyle>
          <a:p>
            <a:pPr marL="0" indent="0" algn="just" eaLnBrk="1" hangingPunct="1">
              <a:spcBef>
                <a:spcPts val="564"/>
              </a:spcBef>
              <a:defRPr/>
            </a:pPr>
            <a:endParaRPr lang="it-IT" sz="1300" dirty="0"/>
          </a:p>
          <a:p>
            <a:pPr marL="0" indent="0" algn="just" eaLnBrk="1" hangingPunct="1">
              <a:spcBef>
                <a:spcPts val="564"/>
              </a:spcBef>
              <a:spcAft>
                <a:spcPts val="564"/>
              </a:spcAft>
              <a:defRPr/>
            </a:pPr>
            <a:endParaRPr lang="it-IT" sz="400" dirty="0">
              <a:solidFill>
                <a:srgbClr val="002776"/>
              </a:solidFill>
            </a:endParaRPr>
          </a:p>
          <a:p>
            <a:pPr marL="0" indent="0" algn="just" eaLnBrk="1" hangingPunct="1">
              <a:spcBef>
                <a:spcPts val="564"/>
              </a:spcBef>
              <a:spcAft>
                <a:spcPts val="564"/>
              </a:spcAft>
              <a:defRPr/>
            </a:pPr>
            <a:r>
              <a:rPr lang="it-IT" sz="1300" dirty="0">
                <a:solidFill>
                  <a:srgbClr val="002776"/>
                </a:solidFill>
              </a:rPr>
              <a:t>Le responsabilità relative agli impegni del PRA sono state individuate nel rispetto delle disposizioni regolamentari, in coerenza  con le indicazioni della Commissione Europea e delle Autorità italiane competenti.</a:t>
            </a:r>
          </a:p>
          <a:p>
            <a:pPr marL="0" indent="0" algn="just">
              <a:spcBef>
                <a:spcPts val="564"/>
              </a:spcBef>
              <a:spcAft>
                <a:spcPts val="564"/>
              </a:spcAft>
              <a:defRPr/>
            </a:pPr>
            <a:r>
              <a:rPr lang="it-IT" sz="1300" dirty="0">
                <a:solidFill>
                  <a:srgbClr val="002776"/>
                </a:solidFill>
              </a:rPr>
              <a:t>La definizione delle responsabilità di redazione e attuazione del PRA avviene mediante l’individuazione formale del responsabile del PRA per l’Amministrazione. </a:t>
            </a:r>
          </a:p>
          <a:p>
            <a:pPr marL="0" indent="0" algn="just">
              <a:spcBef>
                <a:spcPts val="564"/>
              </a:spcBef>
              <a:spcAft>
                <a:spcPts val="564"/>
              </a:spcAft>
              <a:defRPr/>
            </a:pPr>
            <a:r>
              <a:rPr lang="it-IT" sz="1300" dirty="0">
                <a:solidFill>
                  <a:srgbClr val="002776"/>
                </a:solidFill>
              </a:rPr>
              <a:t>Il responsabile del PRA è una figura apicale dell’Amministrazione con esperienza nella gestione dei programmi e con poteri adeguati a realizzare e coordinare le azioni previste dal PRA e gli uffici coinvolti.</a:t>
            </a:r>
          </a:p>
          <a:p>
            <a:pPr marL="0" indent="0" algn="just">
              <a:spcBef>
                <a:spcPts val="564"/>
              </a:spcBef>
              <a:spcAft>
                <a:spcPts val="564"/>
              </a:spcAft>
              <a:defRPr/>
            </a:pPr>
            <a:r>
              <a:rPr lang="it-IT" sz="1300" dirty="0">
                <a:solidFill>
                  <a:srgbClr val="002776"/>
                </a:solidFill>
              </a:rPr>
              <a:t>Nell’ambito del PRA del MiBACT sono individuati i seguenti soggetti: </a:t>
            </a:r>
          </a:p>
          <a:p>
            <a:pPr algn="just" eaLnBrk="1" hangingPunct="1">
              <a:spcBef>
                <a:spcPts val="564"/>
              </a:spcBef>
              <a:spcAft>
                <a:spcPts val="564"/>
              </a:spcAft>
              <a:buFont typeface="Wingdings" pitchFamily="2" charset="2"/>
              <a:buChar char="ü"/>
              <a:defRPr/>
            </a:pPr>
            <a:r>
              <a:rPr lang="it-IT" altLang="it-IT" sz="1300" b="1" dirty="0">
                <a:solidFill>
                  <a:srgbClr val="D78029"/>
                </a:solidFill>
              </a:rPr>
              <a:t>Responsabile politico </a:t>
            </a:r>
            <a:r>
              <a:rPr lang="it-IT" altLang="it-IT" sz="1300" dirty="0">
                <a:solidFill>
                  <a:srgbClr val="002776"/>
                </a:solidFill>
              </a:rPr>
              <a:t>è il </a:t>
            </a:r>
            <a:r>
              <a:rPr lang="it-IT" sz="1300" b="1" dirty="0">
                <a:solidFill>
                  <a:srgbClr val="002776"/>
                </a:solidFill>
              </a:rPr>
              <a:t>Capo di Gabinetto del Ministro dei beni e delle attività culturali e del turismo</a:t>
            </a:r>
            <a:endParaRPr lang="it-IT" altLang="it-IT" sz="1300" b="1" dirty="0">
              <a:solidFill>
                <a:srgbClr val="002776"/>
              </a:solidFill>
            </a:endParaRPr>
          </a:p>
          <a:p>
            <a:pPr algn="just" eaLnBrk="1" hangingPunct="1">
              <a:spcBef>
                <a:spcPts val="0"/>
              </a:spcBef>
              <a:spcAft>
                <a:spcPts val="0"/>
              </a:spcAft>
              <a:buFont typeface="Wingdings" pitchFamily="2" charset="2"/>
              <a:buChar char="ü"/>
              <a:defRPr/>
            </a:pPr>
            <a:r>
              <a:rPr lang="it-IT" sz="1300" b="1" dirty="0">
                <a:solidFill>
                  <a:srgbClr val="D78029"/>
                </a:solidFill>
              </a:rPr>
              <a:t>Responsabile del PRA </a:t>
            </a:r>
            <a:r>
              <a:rPr lang="it-IT" sz="1300" dirty="0">
                <a:solidFill>
                  <a:srgbClr val="002776"/>
                </a:solidFill>
              </a:rPr>
              <a:t>è</a:t>
            </a:r>
            <a:r>
              <a:rPr lang="it-IT" sz="1300" b="1" dirty="0">
                <a:solidFill>
                  <a:srgbClr val="002776"/>
                </a:solidFill>
              </a:rPr>
              <a:t> </a:t>
            </a:r>
            <a:r>
              <a:rPr lang="it-IT" sz="1300" dirty="0">
                <a:solidFill>
                  <a:srgbClr val="002776"/>
                </a:solidFill>
              </a:rPr>
              <a:t>il </a:t>
            </a:r>
            <a:r>
              <a:rPr lang="it-IT" sz="1300" b="1" dirty="0">
                <a:solidFill>
                  <a:srgbClr val="002776"/>
                </a:solidFill>
              </a:rPr>
              <a:t>Segretario Generale del Ministero dei beni e delle attività culturali e del turismo.</a:t>
            </a:r>
          </a:p>
          <a:p>
            <a:pPr marL="170117" indent="0" algn="just" eaLnBrk="1" hangingPunct="1">
              <a:spcBef>
                <a:spcPts val="0"/>
              </a:spcBef>
              <a:spcAft>
                <a:spcPts val="0"/>
              </a:spcAft>
              <a:defRPr/>
            </a:pPr>
            <a:r>
              <a:rPr lang="it-IT" sz="1300" dirty="0">
                <a:solidFill>
                  <a:srgbClr val="002776"/>
                </a:solidFill>
              </a:rPr>
              <a:t>Nell’assetto organizzativo del Mibact il Segretario Generale assicura il coordinamento e l’unità dell’azione amministrativa; in particolare tra le funzioni assegnate figura il coordinamento delle attività degli uffici e delle direzioni generali centrali e periferiche, il coordinamento delle attività di rilevanza europea ed internazionale, inclusa la programmazione dei fondi comunitari, il complessivo controllo dell’efficienza e del rendimento degli uffici del Ministero</a:t>
            </a:r>
            <a:r>
              <a:rPr lang="it-IT" sz="1300" dirty="0" smtClean="0">
                <a:solidFill>
                  <a:srgbClr val="002776"/>
                </a:solidFill>
              </a:rPr>
              <a:t>.</a:t>
            </a:r>
          </a:p>
          <a:p>
            <a:pPr marL="170117" indent="0" algn="just" eaLnBrk="1" hangingPunct="1">
              <a:spcBef>
                <a:spcPts val="0"/>
              </a:spcBef>
              <a:spcAft>
                <a:spcPts val="0"/>
              </a:spcAft>
              <a:defRPr/>
            </a:pPr>
            <a:endParaRPr lang="it-IT" sz="1300" b="1" dirty="0">
              <a:solidFill>
                <a:srgbClr val="002776"/>
              </a:solidFill>
            </a:endParaRPr>
          </a:p>
          <a:p>
            <a:pPr algn="just" eaLnBrk="1" hangingPunct="1">
              <a:spcBef>
                <a:spcPts val="564"/>
              </a:spcBef>
              <a:buFont typeface="Wingdings" pitchFamily="2" charset="2"/>
              <a:buChar char="ü"/>
              <a:defRPr/>
            </a:pPr>
            <a:endParaRPr lang="it-IT" altLang="it-IT" sz="1300" b="1" dirty="0">
              <a:solidFill>
                <a:srgbClr val="002776"/>
              </a:solidFill>
            </a:endParaRPr>
          </a:p>
        </p:txBody>
      </p:sp>
      <p:pic>
        <p:nvPicPr>
          <p:cNvPr id="819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273" r="8766"/>
          <a:stretch>
            <a:fillRect/>
          </a:stretch>
        </p:blipFill>
        <p:spPr bwMode="auto">
          <a:xfrm>
            <a:off x="573168" y="2261219"/>
            <a:ext cx="1242744" cy="139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198" name="TextBox 24"/>
          <p:cNvSpPr txBox="1">
            <a:spLocks noChangeArrowheads="1"/>
          </p:cNvSpPr>
          <p:nvPr/>
        </p:nvSpPr>
        <p:spPr bwMode="auto">
          <a:xfrm>
            <a:off x="3507439" y="906254"/>
            <a:ext cx="4061194" cy="302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5954" tIns="42977" rIns="85954" bIns="42977" anchor="ctr">
            <a:spAutoFit/>
          </a:bodyPr>
          <a:lstStyle/>
          <a:p>
            <a:r>
              <a:rPr lang="it-IT" altLang="en-US" sz="1400" b="1" dirty="0">
                <a:solidFill>
                  <a:srgbClr val="D78029"/>
                </a:solidFill>
              </a:rPr>
              <a:t>Soggetti responsabili del PRA del MiBACT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bwMode="auto">
          <a:xfrm>
            <a:off x="506557" y="6492853"/>
            <a:ext cx="306387" cy="1442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4</a:t>
            </a:r>
            <a:endParaRPr lang="en-US" altLang="en-US" dirty="0" smtClean="0"/>
          </a:p>
        </p:txBody>
      </p:sp>
      <p:sp>
        <p:nvSpPr>
          <p:cNvPr id="7174" name="Title 1"/>
          <p:cNvSpPr>
            <a:spLocks noGrp="1"/>
          </p:cNvSpPr>
          <p:nvPr>
            <p:ph type="title"/>
          </p:nvPr>
        </p:nvSpPr>
        <p:spPr>
          <a:xfrm>
            <a:off x="637730" y="240877"/>
            <a:ext cx="8583533" cy="421536"/>
          </a:xfrm>
        </p:spPr>
        <p:txBody>
          <a:bodyPr/>
          <a:lstStyle/>
          <a:p>
            <a:r>
              <a:rPr lang="it-IT" altLang="en-US" sz="2200" dirty="0" smtClean="0"/>
              <a:t>Articolazione del </a:t>
            </a:r>
            <a:r>
              <a:rPr lang="it-IT" altLang="en-US" sz="2200" dirty="0"/>
              <a:t>PRA del MiBACT </a:t>
            </a:r>
            <a:endParaRPr lang="en-US" altLang="en-US" sz="2200" dirty="0"/>
          </a:p>
        </p:txBody>
      </p:sp>
      <p:graphicFrame>
        <p:nvGraphicFramePr>
          <p:cNvPr id="7" name="Diagramma 6"/>
          <p:cNvGraphicFramePr/>
          <p:nvPr>
            <p:extLst>
              <p:ext uri="{D42A27DB-BD31-4B8C-83A1-F6EECF244321}">
                <p14:modId xmlns:p14="http://schemas.microsoft.com/office/powerpoint/2010/main" val="1441691622"/>
              </p:ext>
            </p:extLst>
          </p:nvPr>
        </p:nvGraphicFramePr>
        <p:xfrm>
          <a:off x="659750" y="914177"/>
          <a:ext cx="8664724" cy="5326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2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3695" y="239478"/>
            <a:ext cx="9124399" cy="488756"/>
          </a:xfrm>
        </p:spPr>
        <p:txBody>
          <a:bodyPr/>
          <a:lstStyle/>
          <a:p>
            <a:r>
              <a:rPr lang="it-IT" altLang="en-US" sz="2200" dirty="0"/>
              <a:t>Obiettivi di miglioramento del PRA del </a:t>
            </a:r>
            <a:r>
              <a:rPr lang="it-IT" altLang="en-US" sz="2200" dirty="0" smtClean="0"/>
              <a:t>MiBACT </a:t>
            </a:r>
            <a:endParaRPr lang="en-US" altLang="en-US" sz="2200" dirty="0"/>
          </a:p>
        </p:txBody>
      </p:sp>
      <p:sp>
        <p:nvSpPr>
          <p:cNvPr id="9219" name="Slide Number Placeholder 3"/>
          <p:cNvSpPr>
            <a:spLocks noGrp="1"/>
          </p:cNvSpPr>
          <p:nvPr>
            <p:ph type="sldNum" sz="quarter" idx="10"/>
          </p:nvPr>
        </p:nvSpPr>
        <p:spPr bwMode="auto">
          <a:xfrm>
            <a:off x="518153" y="6503686"/>
            <a:ext cx="306387" cy="1442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5</a:t>
            </a:r>
            <a:endParaRPr lang="en-US" altLang="en-US" dirty="0" smtClean="0"/>
          </a:p>
        </p:txBody>
      </p:sp>
      <p:grpSp>
        <p:nvGrpSpPr>
          <p:cNvPr id="9220" name="Group 2"/>
          <p:cNvGrpSpPr>
            <a:grpSpLocks/>
          </p:cNvGrpSpPr>
          <p:nvPr/>
        </p:nvGrpSpPr>
        <p:grpSpPr bwMode="auto">
          <a:xfrm>
            <a:off x="345468" y="1514915"/>
            <a:ext cx="8744542" cy="950260"/>
            <a:chOff x="350734" y="1505090"/>
            <a:chExt cx="9246833" cy="1077105"/>
          </a:xfrm>
        </p:grpSpPr>
        <p:sp>
          <p:nvSpPr>
            <p:cNvPr id="9234" name="TextBox 4"/>
            <p:cNvSpPr txBox="1">
              <a:spLocks noChangeArrowheads="1"/>
            </p:cNvSpPr>
            <p:nvPr/>
          </p:nvSpPr>
          <p:spPr bwMode="auto">
            <a:xfrm>
              <a:off x="350734" y="1532095"/>
              <a:ext cx="757207" cy="976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0">
              <a:spAutoFit/>
            </a:bodyPr>
            <a:lstStyle/>
            <a:p>
              <a:r>
                <a:rPr lang="en-US" altLang="en-US" sz="5600" dirty="0">
                  <a:solidFill>
                    <a:srgbClr val="FF7111"/>
                  </a:solidFill>
                </a:rPr>
                <a:t>1</a:t>
              </a:r>
            </a:p>
          </p:txBody>
        </p:sp>
        <p:sp>
          <p:nvSpPr>
            <p:cNvPr id="9235" name="Rectangle 5"/>
            <p:cNvSpPr>
              <a:spLocks noChangeArrowheads="1"/>
            </p:cNvSpPr>
            <p:nvPr/>
          </p:nvSpPr>
          <p:spPr bwMode="auto">
            <a:xfrm>
              <a:off x="1107794" y="1505090"/>
              <a:ext cx="8489773" cy="1077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5400" indent="3175" algn="l">
                <a:spcAft>
                  <a:spcPts val="300"/>
                </a:spcAft>
                <a:buFont typeface="Arial" pitchFamily="34" charset="0"/>
                <a:defRPr sz="2500">
                  <a:solidFill>
                    <a:schemeClr val="tx2"/>
                  </a:solidFill>
                  <a:latin typeface="Arial" pitchFamily="34" charset="0"/>
                </a:defRPr>
              </a:lvl1pPr>
              <a:lvl2pPr marL="623888" indent="-201613" algn="l">
                <a:spcAft>
                  <a:spcPts val="300"/>
                </a:spcAft>
                <a:buFont typeface="Arial" pitchFamily="34" charset="0"/>
                <a:buChar char="•"/>
                <a:defRPr sz="2500">
                  <a:solidFill>
                    <a:schemeClr val="tx2"/>
                  </a:solidFill>
                  <a:latin typeface="Arial" pitchFamily="34" charset="0"/>
                </a:defRPr>
              </a:lvl2pPr>
              <a:lvl3pPr marL="396875" indent="-193675" algn="l">
                <a:spcAft>
                  <a:spcPts val="300"/>
                </a:spcAft>
                <a:buFont typeface="Arial" pitchFamily="34" charset="0"/>
                <a:buChar char="‒"/>
                <a:defRPr sz="2500">
                  <a:solidFill>
                    <a:schemeClr val="tx2"/>
                  </a:solidFill>
                  <a:latin typeface="Arial" pitchFamily="34" charset="0"/>
                </a:defRPr>
              </a:lvl3pPr>
              <a:lvl4pPr marL="600075" indent="-201613" algn="l">
                <a:spcAft>
                  <a:spcPts val="600"/>
                </a:spcAft>
                <a:buFont typeface="Arial" pitchFamily="34" charset="0"/>
                <a:buChar char="•"/>
                <a:defRPr sz="2000">
                  <a:solidFill>
                    <a:schemeClr val="tx2"/>
                  </a:solidFill>
                  <a:latin typeface="Arial" pitchFamily="34" charset="0"/>
                </a:defRPr>
              </a:lvl4pPr>
              <a:lvl5pPr marL="792163" indent="-190500" algn="l">
                <a:spcAft>
                  <a:spcPts val="600"/>
                </a:spcAft>
                <a:buFont typeface="Arial" pitchFamily="34" charset="0"/>
                <a:buChar char="‒"/>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9pPr>
            </a:lstStyle>
            <a:p>
              <a:pPr algn="just">
                <a:lnSpc>
                  <a:spcPct val="95000"/>
                </a:lnSpc>
                <a:spcBef>
                  <a:spcPct val="20000"/>
                </a:spcBef>
                <a:spcAft>
                  <a:spcPts val="376"/>
                </a:spcAft>
              </a:pPr>
              <a:r>
                <a:rPr lang="it-IT" altLang="it-IT" sz="1300" b="1" dirty="0">
                  <a:solidFill>
                    <a:srgbClr val="FF7111"/>
                  </a:solidFill>
                </a:rPr>
                <a:t>Migliorare i processi di confronto e condivisione tra le strutture centrali e periferiche del MiBACT e tra i diversi livelli istituzionali per la definizione di strategie d’area e per la individuazione degli interventi,</a:t>
              </a:r>
              <a:r>
                <a:rPr lang="it-IT" altLang="it-IT" sz="1300" dirty="0">
                  <a:solidFill>
                    <a:srgbClr val="FF7111"/>
                  </a:solidFill>
                </a:rPr>
                <a:t> promuovendo e rafforzando il coordinamento tra Amministrazione centrale (</a:t>
              </a:r>
              <a:r>
                <a:rPr lang="it-IT" altLang="it-IT" sz="1300" dirty="0" smtClean="0">
                  <a:solidFill>
                    <a:srgbClr val="FF7111"/>
                  </a:solidFill>
                </a:rPr>
                <a:t>Autorità di gestione, </a:t>
              </a:r>
              <a:r>
                <a:rPr lang="it-IT" altLang="it-IT" sz="1300" dirty="0">
                  <a:solidFill>
                    <a:srgbClr val="FF7111"/>
                  </a:solidFill>
                </a:rPr>
                <a:t>altre strutture coinvolte nell’attuazione) e periferica (in particolare Segretariati regionali, Soprintendenze territoriali, Poli museali regionali)</a:t>
              </a:r>
              <a:endParaRPr lang="en-US" altLang="it-IT" sz="1300" dirty="0">
                <a:solidFill>
                  <a:srgbClr val="FF7111"/>
                </a:solidFill>
              </a:endParaRPr>
            </a:p>
          </p:txBody>
        </p:sp>
      </p:grpSp>
      <p:grpSp>
        <p:nvGrpSpPr>
          <p:cNvPr id="9221" name="Group 15"/>
          <p:cNvGrpSpPr>
            <a:grpSpLocks/>
          </p:cNvGrpSpPr>
          <p:nvPr/>
        </p:nvGrpSpPr>
        <p:grpSpPr bwMode="auto">
          <a:xfrm>
            <a:off x="615901" y="2438264"/>
            <a:ext cx="8847713" cy="861774"/>
            <a:chOff x="612775" y="2507888"/>
            <a:chExt cx="8984792" cy="951531"/>
          </a:xfrm>
        </p:grpSpPr>
        <p:sp>
          <p:nvSpPr>
            <p:cNvPr id="9232" name="TextBox 6"/>
            <p:cNvSpPr txBox="1">
              <a:spLocks noChangeArrowheads="1"/>
            </p:cNvSpPr>
            <p:nvPr/>
          </p:nvSpPr>
          <p:spPr bwMode="auto">
            <a:xfrm>
              <a:off x="8840368" y="2507888"/>
              <a:ext cx="757199" cy="951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0" anchor="ctr">
              <a:spAutoFit/>
            </a:bodyPr>
            <a:lstStyle/>
            <a:p>
              <a:r>
                <a:rPr lang="en-US" altLang="en-US" sz="5600" dirty="0">
                  <a:solidFill>
                    <a:srgbClr val="00A1DE"/>
                  </a:solidFill>
                </a:rPr>
                <a:t>2</a:t>
              </a:r>
            </a:p>
          </p:txBody>
        </p:sp>
        <p:sp>
          <p:nvSpPr>
            <p:cNvPr id="9233" name="Rectangle 7"/>
            <p:cNvSpPr>
              <a:spLocks noChangeArrowheads="1"/>
            </p:cNvSpPr>
            <p:nvPr/>
          </p:nvSpPr>
          <p:spPr bwMode="auto">
            <a:xfrm>
              <a:off x="612775" y="2726802"/>
              <a:ext cx="8227594" cy="662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46088" algn="l">
                <a:spcAft>
                  <a:spcPts val="300"/>
                </a:spcAft>
                <a:buFont typeface="Arial" pitchFamily="34" charset="0"/>
                <a:tabLst>
                  <a:tab pos="466725" algn="l"/>
                </a:tabLst>
                <a:defRPr sz="2500">
                  <a:solidFill>
                    <a:schemeClr val="tx2"/>
                  </a:solidFill>
                  <a:latin typeface="Arial" pitchFamily="34" charset="0"/>
                </a:defRPr>
              </a:lvl1pPr>
              <a:lvl2pPr marL="711200" indent="-201613" algn="l">
                <a:spcAft>
                  <a:spcPts val="300"/>
                </a:spcAft>
                <a:buFont typeface="Arial" pitchFamily="34" charset="0"/>
                <a:buChar char="•"/>
                <a:tabLst>
                  <a:tab pos="466725" algn="l"/>
                </a:tabLst>
                <a:defRPr sz="2500">
                  <a:solidFill>
                    <a:schemeClr val="tx2"/>
                  </a:solidFill>
                  <a:latin typeface="Arial" pitchFamily="34" charset="0"/>
                </a:defRPr>
              </a:lvl2pPr>
              <a:lvl3pPr marL="396875" indent="-193675" algn="l">
                <a:spcAft>
                  <a:spcPts val="300"/>
                </a:spcAft>
                <a:buFont typeface="Arial" pitchFamily="34" charset="0"/>
                <a:buChar char="‒"/>
                <a:tabLst>
                  <a:tab pos="466725" algn="l"/>
                </a:tabLst>
                <a:defRPr sz="2500">
                  <a:solidFill>
                    <a:schemeClr val="tx2"/>
                  </a:solidFill>
                  <a:latin typeface="Arial" pitchFamily="34" charset="0"/>
                </a:defRPr>
              </a:lvl3pPr>
              <a:lvl4pPr marL="600075" indent="-201613" algn="l">
                <a:spcAft>
                  <a:spcPts val="600"/>
                </a:spcAft>
                <a:buFont typeface="Arial" pitchFamily="34" charset="0"/>
                <a:buChar char="•"/>
                <a:tabLst>
                  <a:tab pos="466725" algn="l"/>
                </a:tabLst>
                <a:defRPr sz="2000">
                  <a:solidFill>
                    <a:schemeClr val="tx2"/>
                  </a:solidFill>
                  <a:latin typeface="Arial" pitchFamily="34" charset="0"/>
                </a:defRPr>
              </a:lvl4pPr>
              <a:lvl5pPr marL="792163" indent="-190500" algn="l">
                <a:spcAft>
                  <a:spcPts val="600"/>
                </a:spcAft>
                <a:buFont typeface="Arial" pitchFamily="34" charset="0"/>
                <a:buChar char="‒"/>
                <a:tabLst>
                  <a:tab pos="466725" algn="l"/>
                </a:tabLst>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tabLst>
                  <a:tab pos="466725" algn="l"/>
                </a:tabLst>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tabLst>
                  <a:tab pos="466725" algn="l"/>
                </a:tabLst>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tabLst>
                  <a:tab pos="466725" algn="l"/>
                </a:tabLst>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tabLst>
                  <a:tab pos="466725" algn="l"/>
                </a:tabLst>
                <a:defRPr sz="2000">
                  <a:solidFill>
                    <a:schemeClr val="tx2"/>
                  </a:solidFill>
                  <a:latin typeface="Arial" pitchFamily="34" charset="0"/>
                </a:defRPr>
              </a:lvl9pPr>
            </a:lstStyle>
            <a:p>
              <a:pPr algn="just">
                <a:spcAft>
                  <a:spcPct val="5000"/>
                </a:spcAft>
                <a:buFontTx/>
                <a:buNone/>
              </a:pPr>
              <a:r>
                <a:rPr lang="it-IT" altLang="it-IT" sz="1300" b="1" dirty="0">
                  <a:solidFill>
                    <a:srgbClr val="00A1DE"/>
                  </a:solidFill>
                </a:rPr>
                <a:t>Migliorare l’efficienza delle fasi della progettazione </a:t>
              </a:r>
              <a:r>
                <a:rPr lang="it-IT" altLang="it-IT" sz="1300" dirty="0">
                  <a:solidFill>
                    <a:srgbClr val="00A1DE"/>
                  </a:solidFill>
                </a:rPr>
                <a:t>al fine di velocizzare le tempistiche di attuazione degli interventi, di ridurre gli errori nella documentazione di progetto e in generale di migliorare la qualità progettuale</a:t>
              </a:r>
              <a:endParaRPr lang="en-US" altLang="it-IT" sz="1900" dirty="0">
                <a:solidFill>
                  <a:schemeClr val="tx1"/>
                </a:solidFill>
              </a:endParaRPr>
            </a:p>
          </p:txBody>
        </p:sp>
      </p:grpSp>
      <p:grpSp>
        <p:nvGrpSpPr>
          <p:cNvPr id="9222" name="Group 16"/>
          <p:cNvGrpSpPr>
            <a:grpSpLocks/>
          </p:cNvGrpSpPr>
          <p:nvPr/>
        </p:nvGrpSpPr>
        <p:grpSpPr bwMode="auto">
          <a:xfrm>
            <a:off x="573695" y="3373773"/>
            <a:ext cx="8736725" cy="1011455"/>
            <a:chOff x="311170" y="3700728"/>
            <a:chExt cx="9213600" cy="1147278"/>
          </a:xfrm>
        </p:grpSpPr>
        <p:sp>
          <p:nvSpPr>
            <p:cNvPr id="9230" name="TextBox 8"/>
            <p:cNvSpPr txBox="1">
              <a:spLocks noChangeArrowheads="1"/>
            </p:cNvSpPr>
            <p:nvPr/>
          </p:nvSpPr>
          <p:spPr bwMode="auto">
            <a:xfrm>
              <a:off x="311170" y="3788042"/>
              <a:ext cx="757227" cy="105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spAutoFit/>
            </a:bodyPr>
            <a:lstStyle/>
            <a:p>
              <a:r>
                <a:rPr lang="en-US" altLang="en-US" sz="5600" dirty="0">
                  <a:solidFill>
                    <a:schemeClr val="accent2"/>
                  </a:solidFill>
                </a:rPr>
                <a:t>3</a:t>
              </a:r>
            </a:p>
          </p:txBody>
        </p:sp>
        <p:sp>
          <p:nvSpPr>
            <p:cNvPr id="9231" name="Rectangle 9"/>
            <p:cNvSpPr>
              <a:spLocks noChangeArrowheads="1"/>
            </p:cNvSpPr>
            <p:nvPr/>
          </p:nvSpPr>
          <p:spPr bwMode="auto">
            <a:xfrm>
              <a:off x="1076143" y="3700728"/>
              <a:ext cx="8448627" cy="90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spcAft>
                  <a:spcPts val="300"/>
                </a:spcAft>
                <a:buFont typeface="Arial" pitchFamily="34" charset="0"/>
                <a:defRPr sz="2500">
                  <a:solidFill>
                    <a:schemeClr val="tx2"/>
                  </a:solidFill>
                  <a:latin typeface="Arial" pitchFamily="34" charset="0"/>
                </a:defRPr>
              </a:lvl1pPr>
              <a:lvl2pPr marL="201613" indent="-201613" algn="l">
                <a:spcAft>
                  <a:spcPts val="300"/>
                </a:spcAft>
                <a:buFont typeface="Arial" pitchFamily="34" charset="0"/>
                <a:buChar char="•"/>
                <a:defRPr sz="2500">
                  <a:solidFill>
                    <a:schemeClr val="tx2"/>
                  </a:solidFill>
                  <a:latin typeface="Arial" pitchFamily="34" charset="0"/>
                </a:defRPr>
              </a:lvl2pPr>
              <a:lvl3pPr marL="396875" indent="-193675" algn="l">
                <a:spcAft>
                  <a:spcPts val="300"/>
                </a:spcAft>
                <a:buFont typeface="Arial" pitchFamily="34" charset="0"/>
                <a:buChar char="‒"/>
                <a:defRPr sz="2500">
                  <a:solidFill>
                    <a:schemeClr val="tx2"/>
                  </a:solidFill>
                  <a:latin typeface="Arial" pitchFamily="34" charset="0"/>
                </a:defRPr>
              </a:lvl3pPr>
              <a:lvl4pPr marL="600075" indent="-201613" algn="l">
                <a:spcAft>
                  <a:spcPts val="600"/>
                </a:spcAft>
                <a:buFont typeface="Arial" pitchFamily="34" charset="0"/>
                <a:buChar char="•"/>
                <a:defRPr sz="2000">
                  <a:solidFill>
                    <a:schemeClr val="tx2"/>
                  </a:solidFill>
                  <a:latin typeface="Arial" pitchFamily="34" charset="0"/>
                </a:defRPr>
              </a:lvl4pPr>
              <a:lvl5pPr marL="792163" indent="-190500" algn="l">
                <a:spcAft>
                  <a:spcPts val="600"/>
                </a:spcAft>
                <a:buFont typeface="Arial" pitchFamily="34" charset="0"/>
                <a:buChar char="‒"/>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9pPr>
            </a:lstStyle>
            <a:p>
              <a:pPr algn="just">
                <a:spcAft>
                  <a:spcPts val="564"/>
                </a:spcAft>
              </a:pPr>
              <a:r>
                <a:rPr lang="it-IT" altLang="it-IT" sz="1300" b="1" dirty="0">
                  <a:solidFill>
                    <a:schemeClr val="accent2"/>
                  </a:solidFill>
                </a:rPr>
                <a:t>Migliorare la gestione delle procedure di evidenza pubblica per l’affidamento di lavori e l’acquisizione di servizi e/o forniture </a:t>
              </a:r>
              <a:r>
                <a:rPr lang="it-IT" altLang="it-IT" sz="1300" dirty="0">
                  <a:solidFill>
                    <a:schemeClr val="accent2"/>
                  </a:solidFill>
                </a:rPr>
                <a:t>mediante azioni mirate alla standardizzazione della modulistica, estensione di soluzioni informatiche (</a:t>
              </a:r>
              <a:r>
                <a:rPr lang="it-IT" altLang="it-IT" sz="1300" i="1" dirty="0">
                  <a:solidFill>
                    <a:schemeClr val="accent2"/>
                  </a:solidFill>
                </a:rPr>
                <a:t>e-procurement</a:t>
              </a:r>
              <a:r>
                <a:rPr lang="it-IT" altLang="it-IT" sz="1300" dirty="0">
                  <a:solidFill>
                    <a:schemeClr val="accent2"/>
                  </a:solidFill>
                </a:rPr>
                <a:t>) e degli strumenti istituzionali (protocolli di legalità) per la riduzione dei tempi e l’efficace e trasparente gestione delle procedure di appalto</a:t>
              </a:r>
              <a:endParaRPr lang="en-US" altLang="it-IT" sz="1300" dirty="0">
                <a:solidFill>
                  <a:schemeClr val="accent2"/>
                </a:solidFill>
              </a:endParaRPr>
            </a:p>
          </p:txBody>
        </p:sp>
      </p:grpSp>
      <p:grpSp>
        <p:nvGrpSpPr>
          <p:cNvPr id="9223" name="Group 17"/>
          <p:cNvGrpSpPr>
            <a:grpSpLocks/>
          </p:cNvGrpSpPr>
          <p:nvPr/>
        </p:nvGrpSpPr>
        <p:grpSpPr bwMode="auto">
          <a:xfrm>
            <a:off x="803485" y="4336434"/>
            <a:ext cx="8647623" cy="934478"/>
            <a:chOff x="926757" y="5038945"/>
            <a:chExt cx="8670810" cy="1060531"/>
          </a:xfrm>
        </p:grpSpPr>
        <p:sp>
          <p:nvSpPr>
            <p:cNvPr id="9228" name="TextBox 10"/>
            <p:cNvSpPr txBox="1">
              <a:spLocks noChangeArrowheads="1"/>
            </p:cNvSpPr>
            <p:nvPr/>
          </p:nvSpPr>
          <p:spPr bwMode="auto">
            <a:xfrm>
              <a:off x="8838949" y="5038945"/>
              <a:ext cx="758618" cy="1060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spAutoFit/>
            </a:bodyPr>
            <a:lstStyle/>
            <a:p>
              <a:r>
                <a:rPr lang="en-US" altLang="it-IT" sz="5600" dirty="0">
                  <a:solidFill>
                    <a:srgbClr val="5F5F5F"/>
                  </a:solidFill>
                </a:rPr>
                <a:t>4</a:t>
              </a:r>
            </a:p>
          </p:txBody>
        </p:sp>
        <p:sp>
          <p:nvSpPr>
            <p:cNvPr id="9229" name="Rectangle 11"/>
            <p:cNvSpPr>
              <a:spLocks noChangeArrowheads="1"/>
            </p:cNvSpPr>
            <p:nvPr/>
          </p:nvSpPr>
          <p:spPr bwMode="auto">
            <a:xfrm>
              <a:off x="926757" y="5164420"/>
              <a:ext cx="7913760" cy="681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6700" indent="-266700" algn="l">
                <a:spcAft>
                  <a:spcPts val="300"/>
                </a:spcAft>
                <a:buFont typeface="Arial" pitchFamily="34" charset="0"/>
                <a:defRPr sz="2500">
                  <a:solidFill>
                    <a:schemeClr val="tx2"/>
                  </a:solidFill>
                  <a:latin typeface="Arial" pitchFamily="34" charset="0"/>
                </a:defRPr>
              </a:lvl1pPr>
              <a:lvl2pPr marL="201613" indent="-201613" algn="l">
                <a:spcAft>
                  <a:spcPts val="300"/>
                </a:spcAft>
                <a:buFont typeface="Arial" pitchFamily="34" charset="0"/>
                <a:buChar char="•"/>
                <a:defRPr sz="2500">
                  <a:solidFill>
                    <a:schemeClr val="tx2"/>
                  </a:solidFill>
                  <a:latin typeface="Arial" pitchFamily="34" charset="0"/>
                </a:defRPr>
              </a:lvl2pPr>
              <a:lvl3pPr marL="396875" indent="-193675" algn="l">
                <a:spcAft>
                  <a:spcPts val="300"/>
                </a:spcAft>
                <a:buFont typeface="Arial" pitchFamily="34" charset="0"/>
                <a:buChar char="‒"/>
                <a:defRPr sz="2500">
                  <a:solidFill>
                    <a:schemeClr val="tx2"/>
                  </a:solidFill>
                  <a:latin typeface="Arial" pitchFamily="34" charset="0"/>
                </a:defRPr>
              </a:lvl3pPr>
              <a:lvl4pPr marL="600075" indent="-201613" algn="l">
                <a:spcAft>
                  <a:spcPts val="600"/>
                </a:spcAft>
                <a:buFont typeface="Arial" pitchFamily="34" charset="0"/>
                <a:buChar char="•"/>
                <a:defRPr sz="2000">
                  <a:solidFill>
                    <a:schemeClr val="tx2"/>
                  </a:solidFill>
                  <a:latin typeface="Arial" pitchFamily="34" charset="0"/>
                </a:defRPr>
              </a:lvl4pPr>
              <a:lvl5pPr marL="792163" indent="-190500" algn="l">
                <a:spcAft>
                  <a:spcPts val="600"/>
                </a:spcAft>
                <a:buFont typeface="Arial" pitchFamily="34" charset="0"/>
                <a:buChar char="‒"/>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9pPr>
            </a:lstStyle>
            <a:p>
              <a:pPr algn="just">
                <a:spcAft>
                  <a:spcPts val="564"/>
                </a:spcAft>
              </a:pPr>
              <a:r>
                <a:rPr lang="it-IT" altLang="it-IT" sz="1300" b="1" dirty="0">
                  <a:solidFill>
                    <a:srgbClr val="5F5F5F"/>
                  </a:solidFill>
                </a:rPr>
                <a:t>	Rendere più efficiente l’applicazione delle procedure di controllo, rendicontazione ed esecuzione dei pagamenti </a:t>
              </a:r>
              <a:r>
                <a:rPr lang="it-IT" altLang="it-IT" sz="1300" dirty="0">
                  <a:solidFill>
                    <a:srgbClr val="5F5F5F"/>
                  </a:solidFill>
                </a:rPr>
                <a:t>attivando procedure di autocontrollo,</a:t>
              </a:r>
              <a:r>
                <a:rPr lang="it-IT" altLang="it-IT" sz="1300" b="1" dirty="0">
                  <a:solidFill>
                    <a:srgbClr val="5F5F5F"/>
                  </a:solidFill>
                </a:rPr>
                <a:t> </a:t>
              </a:r>
              <a:r>
                <a:rPr lang="it-IT" altLang="it-IT" sz="1300" dirty="0">
                  <a:solidFill>
                    <a:srgbClr val="5F5F5F"/>
                  </a:solidFill>
                </a:rPr>
                <a:t>potenziando e diffondendo l’utilizzo di sistemi informativi e banche dati per la standardizzazione e la gestione dei processi amministrativi </a:t>
              </a:r>
              <a:endParaRPr lang="en-US" altLang="it-IT" sz="1300" dirty="0">
                <a:solidFill>
                  <a:srgbClr val="5F5F5F"/>
                </a:solidFill>
              </a:endParaRPr>
            </a:p>
          </p:txBody>
        </p:sp>
      </p:grpSp>
      <p:grpSp>
        <p:nvGrpSpPr>
          <p:cNvPr id="9224" name="Group 18"/>
          <p:cNvGrpSpPr>
            <a:grpSpLocks/>
          </p:cNvGrpSpPr>
          <p:nvPr/>
        </p:nvGrpSpPr>
        <p:grpSpPr bwMode="auto">
          <a:xfrm>
            <a:off x="326710" y="5364551"/>
            <a:ext cx="8763300" cy="861774"/>
            <a:chOff x="305769" y="6204572"/>
            <a:chExt cx="8403024" cy="975385"/>
          </a:xfrm>
        </p:grpSpPr>
        <p:sp>
          <p:nvSpPr>
            <p:cNvPr id="9226" name="TextBox 12"/>
            <p:cNvSpPr txBox="1">
              <a:spLocks noChangeArrowheads="1"/>
            </p:cNvSpPr>
            <p:nvPr/>
          </p:nvSpPr>
          <p:spPr bwMode="auto">
            <a:xfrm>
              <a:off x="305769" y="6204572"/>
              <a:ext cx="756371" cy="975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0">
              <a:spAutoFit/>
            </a:bodyPr>
            <a:lstStyle/>
            <a:p>
              <a:r>
                <a:rPr lang="en-US" altLang="en-US" sz="5600" dirty="0">
                  <a:solidFill>
                    <a:srgbClr val="3C8A2E"/>
                  </a:solidFill>
                </a:rPr>
                <a:t>5</a:t>
              </a:r>
            </a:p>
          </p:txBody>
        </p:sp>
        <p:sp>
          <p:nvSpPr>
            <p:cNvPr id="9227" name="Rectangle 13"/>
            <p:cNvSpPr>
              <a:spLocks noChangeArrowheads="1"/>
            </p:cNvSpPr>
            <p:nvPr/>
          </p:nvSpPr>
          <p:spPr bwMode="auto">
            <a:xfrm>
              <a:off x="1010393" y="6253741"/>
              <a:ext cx="7698400" cy="905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spcAft>
                  <a:spcPts val="300"/>
                </a:spcAft>
                <a:buFont typeface="Arial" pitchFamily="34" charset="0"/>
                <a:defRPr sz="2500">
                  <a:solidFill>
                    <a:schemeClr val="tx2"/>
                  </a:solidFill>
                  <a:latin typeface="Arial" pitchFamily="34" charset="0"/>
                </a:defRPr>
              </a:lvl1pPr>
              <a:lvl2pPr marL="534988" indent="-201613" algn="l">
                <a:spcAft>
                  <a:spcPts val="300"/>
                </a:spcAft>
                <a:buFont typeface="Arial" pitchFamily="34" charset="0"/>
                <a:buChar char="•"/>
                <a:defRPr sz="2500">
                  <a:solidFill>
                    <a:schemeClr val="tx2"/>
                  </a:solidFill>
                  <a:latin typeface="Arial" pitchFamily="34" charset="0"/>
                </a:defRPr>
              </a:lvl2pPr>
              <a:lvl3pPr marL="396875" indent="-193675" algn="l">
                <a:spcAft>
                  <a:spcPts val="300"/>
                </a:spcAft>
                <a:buFont typeface="Arial" pitchFamily="34" charset="0"/>
                <a:buChar char="‒"/>
                <a:defRPr sz="2500">
                  <a:solidFill>
                    <a:schemeClr val="tx2"/>
                  </a:solidFill>
                  <a:latin typeface="Arial" pitchFamily="34" charset="0"/>
                </a:defRPr>
              </a:lvl3pPr>
              <a:lvl4pPr marL="600075" indent="-201613" algn="l">
                <a:spcAft>
                  <a:spcPts val="600"/>
                </a:spcAft>
                <a:buFont typeface="Arial" pitchFamily="34" charset="0"/>
                <a:buChar char="•"/>
                <a:defRPr sz="2000">
                  <a:solidFill>
                    <a:schemeClr val="tx2"/>
                  </a:solidFill>
                  <a:latin typeface="Arial" pitchFamily="34" charset="0"/>
                </a:defRPr>
              </a:lvl4pPr>
              <a:lvl5pPr marL="792163" indent="-190500" algn="l">
                <a:spcAft>
                  <a:spcPts val="600"/>
                </a:spcAft>
                <a:buFont typeface="Arial" pitchFamily="34" charset="0"/>
                <a:buChar char="‒"/>
                <a:defRPr sz="2000">
                  <a:solidFill>
                    <a:schemeClr val="tx2"/>
                  </a:solidFill>
                  <a:latin typeface="Arial" pitchFamily="34" charset="0"/>
                </a:defRPr>
              </a:lvl5pPr>
              <a:lvl6pPr marL="12493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6pPr>
              <a:lvl7pPr marL="17065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7pPr>
              <a:lvl8pPr marL="21637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8pPr>
              <a:lvl9pPr marL="2620963" indent="-190500" eaLnBrk="0" fontAlgn="base" hangingPunct="0">
                <a:spcBef>
                  <a:spcPct val="0"/>
                </a:spcBef>
                <a:spcAft>
                  <a:spcPts val="600"/>
                </a:spcAft>
                <a:buFont typeface="Arial" pitchFamily="34" charset="0"/>
                <a:buChar char="‒"/>
                <a:defRPr sz="2000">
                  <a:solidFill>
                    <a:schemeClr val="tx2"/>
                  </a:solidFill>
                  <a:latin typeface="Arial" pitchFamily="34" charset="0"/>
                </a:defRPr>
              </a:lvl9pPr>
            </a:lstStyle>
            <a:p>
              <a:pPr algn="just">
                <a:spcAft>
                  <a:spcPts val="564"/>
                </a:spcAft>
              </a:pPr>
              <a:r>
                <a:rPr lang="it-IT" altLang="it-IT" sz="1300" b="1" dirty="0">
                  <a:solidFill>
                    <a:srgbClr val="3C8A2E"/>
                  </a:solidFill>
                </a:rPr>
                <a:t>Promuovere il miglioramento degli aspetti organizzativi e delle competenze per l’efficace gestione del PON,</a:t>
              </a:r>
              <a:r>
                <a:rPr lang="it-IT" altLang="it-IT" sz="1300" dirty="0">
                  <a:solidFill>
                    <a:schemeClr val="tx1"/>
                  </a:solidFill>
                </a:rPr>
                <a:t> </a:t>
              </a:r>
              <a:r>
                <a:rPr lang="it-IT" altLang="it-IT" sz="1300" dirty="0">
                  <a:solidFill>
                    <a:srgbClr val="3C8A2E"/>
                  </a:solidFill>
                </a:rPr>
                <a:t>qualificando le competenze e le capacità tecnico-amministrative del personale interno, potenziando i flussi informativi e di comunicazione interna ed esterna per consentire il più ampio processo di partecipazione alla strategia del PON</a:t>
              </a:r>
            </a:p>
          </p:txBody>
        </p:sp>
      </p:grpSp>
      <p:sp>
        <p:nvSpPr>
          <p:cNvPr id="9225" name="Rectangle 14"/>
          <p:cNvSpPr>
            <a:spLocks noChangeArrowheads="1"/>
          </p:cNvSpPr>
          <p:nvPr/>
        </p:nvSpPr>
        <p:spPr bwMode="auto">
          <a:xfrm>
            <a:off x="487718" y="728234"/>
            <a:ext cx="8722657" cy="68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954" tIns="42977" rIns="85954" bIns="42977">
            <a:spAutoFit/>
          </a:bodyPr>
          <a:lstStyle/>
          <a:p>
            <a:pPr algn="just"/>
            <a:r>
              <a:rPr lang="it-IT" altLang="it-IT" sz="1300" dirty="0">
                <a:ea typeface="Calibri" pitchFamily="34" charset="0"/>
                <a:cs typeface="Verdana" pitchFamily="34" charset="0"/>
              </a:rPr>
              <a:t>Le analisi condotte sulla programmazione 2007-2013 nella fase di </a:t>
            </a:r>
            <a:r>
              <a:rPr lang="it-IT" sz="1300" dirty="0"/>
              <a:t>redazione del PRA </a:t>
            </a:r>
            <a:r>
              <a:rPr lang="it-IT" altLang="it-IT" sz="1300" dirty="0">
                <a:ea typeface="Calibri" pitchFamily="34" charset="0"/>
                <a:cs typeface="Verdana" pitchFamily="34" charset="0"/>
              </a:rPr>
              <a:t>hanno consentito di individuare </a:t>
            </a:r>
            <a:r>
              <a:rPr lang="it-IT" sz="1300" b="1" dirty="0"/>
              <a:t>5 obiettivi di miglioramento che costituiscono le condizioni abilitanti di un più generale miglioramento amministrativo.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09177" y="304877"/>
            <a:ext cx="9016539" cy="630202"/>
          </a:xfrm>
        </p:spPr>
        <p:txBody>
          <a:bodyPr/>
          <a:lstStyle/>
          <a:p>
            <a:r>
              <a:rPr lang="en-US" altLang="en-US" sz="2200" dirty="0"/>
              <a:t>M</a:t>
            </a:r>
            <a:r>
              <a:rPr lang="it-IT" altLang="en-US" sz="2200" dirty="0"/>
              <a:t>isure di miglioramento amministrativo</a:t>
            </a:r>
            <a:endParaRPr lang="en-US" altLang="en-US" sz="2200" dirty="0"/>
          </a:p>
        </p:txBody>
      </p:sp>
      <p:sp>
        <p:nvSpPr>
          <p:cNvPr id="10243" name="Slide Number Placeholder 3"/>
          <p:cNvSpPr txBox="1">
            <a:spLocks noGrp="1"/>
          </p:cNvSpPr>
          <p:nvPr/>
        </p:nvSpPr>
        <p:spPr bwMode="auto">
          <a:xfrm>
            <a:off x="637069" y="6503686"/>
            <a:ext cx="306387" cy="144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a:t>6</a:t>
            </a:r>
          </a:p>
        </p:txBody>
      </p:sp>
      <p:sp>
        <p:nvSpPr>
          <p:cNvPr id="10244" name="Rectangle 14"/>
          <p:cNvSpPr>
            <a:spLocks noChangeArrowheads="1"/>
          </p:cNvSpPr>
          <p:nvPr/>
        </p:nvSpPr>
        <p:spPr bwMode="auto">
          <a:xfrm>
            <a:off x="535443" y="786717"/>
            <a:ext cx="8816861" cy="2343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954" tIns="42977" rIns="85954" bIns="42977">
            <a:spAutoFit/>
          </a:bodyPr>
          <a:lstStyle/>
          <a:p>
            <a:pPr algn="just">
              <a:spcBef>
                <a:spcPts val="188"/>
              </a:spcBef>
              <a:spcAft>
                <a:spcPts val="188"/>
              </a:spcAft>
            </a:pPr>
            <a:r>
              <a:rPr lang="it-IT" altLang="it-IT" sz="1300" dirty="0"/>
              <a:t>Per raggiungere i 5 obiettivi del PRA sono state individuate per ciascun obiettivo identificato specifiche </a:t>
            </a:r>
            <a:r>
              <a:rPr lang="it-IT" altLang="it-IT" sz="1300" b="1" dirty="0"/>
              <a:t>misure di miglioramento</a:t>
            </a:r>
            <a:r>
              <a:rPr lang="it-IT" altLang="it-IT" sz="1300" dirty="0"/>
              <a:t> amministrativo, i relativi </a:t>
            </a:r>
            <a:r>
              <a:rPr lang="it-IT" altLang="it-IT" sz="1300" b="1" dirty="0"/>
              <a:t>target </a:t>
            </a:r>
            <a:r>
              <a:rPr lang="it-IT" altLang="it-IT" sz="1300" dirty="0"/>
              <a:t>e le </a:t>
            </a:r>
            <a:r>
              <a:rPr lang="it-IT" altLang="it-IT" sz="1300" b="1" dirty="0"/>
              <a:t>strutture destinatarie</a:t>
            </a:r>
            <a:r>
              <a:rPr lang="it-IT" altLang="it-IT" sz="1300" dirty="0"/>
              <a:t> dei singoli interventi.</a:t>
            </a:r>
          </a:p>
          <a:p>
            <a:pPr algn="just">
              <a:spcBef>
                <a:spcPts val="188"/>
              </a:spcBef>
              <a:spcAft>
                <a:spcPts val="188"/>
              </a:spcAft>
            </a:pPr>
            <a:r>
              <a:rPr lang="it-IT" sz="1300" dirty="0"/>
              <a:t>Le azioni di miglioramento individuate nel PRA sono rivolte essenzialmente a </a:t>
            </a:r>
            <a:r>
              <a:rPr lang="it-IT" sz="1300" b="1" dirty="0"/>
              <a:t>tre ambiti di miglioramento</a:t>
            </a:r>
            <a:r>
              <a:rPr lang="it-IT" sz="1300" dirty="0"/>
              <a:t>: </a:t>
            </a:r>
          </a:p>
          <a:p>
            <a:pPr marL="268605" indent="-268605" algn="just">
              <a:spcBef>
                <a:spcPts val="188"/>
              </a:spcBef>
              <a:spcAft>
                <a:spcPts val="188"/>
              </a:spcAft>
              <a:buFont typeface="Wingdings" panose="05000000000000000000" pitchFamily="2" charset="2"/>
              <a:buChar char="Ø"/>
            </a:pPr>
            <a:r>
              <a:rPr lang="it-IT" sz="1300" dirty="0"/>
              <a:t>il raccordo e il coordinamento tra i soggetti del territorio (Uffici periferici del Mibact e Regioni); </a:t>
            </a:r>
          </a:p>
          <a:p>
            <a:pPr marL="268605" indent="-268605" algn="just">
              <a:spcBef>
                <a:spcPts val="188"/>
              </a:spcBef>
              <a:spcAft>
                <a:spcPts val="188"/>
              </a:spcAft>
              <a:buFont typeface="Wingdings" panose="05000000000000000000" pitchFamily="2" charset="2"/>
              <a:buChar char="Ø"/>
            </a:pPr>
            <a:r>
              <a:rPr lang="it-IT" sz="1300" dirty="0"/>
              <a:t>l’incremento dell’efficienza nei processi attuativi degli interventi (progettazione, gestione delle procedure di appalto, controlli); </a:t>
            </a:r>
          </a:p>
          <a:p>
            <a:pPr marL="268605" indent="-268605" algn="just">
              <a:spcBef>
                <a:spcPts val="188"/>
              </a:spcBef>
              <a:spcAft>
                <a:spcPts val="188"/>
              </a:spcAft>
              <a:buFont typeface="Wingdings" panose="05000000000000000000" pitchFamily="2" charset="2"/>
              <a:buChar char="Ø"/>
              <a:tabLst>
                <a:tab pos="250698" algn="l"/>
              </a:tabLst>
            </a:pPr>
            <a:r>
              <a:rPr lang="it-IT" sz="1300" dirty="0"/>
              <a:t>la qualificazione degli aspetti organizzativi, delle competenze e delle capacità del personale.</a:t>
            </a:r>
          </a:p>
          <a:p>
            <a:pPr algn="just">
              <a:spcBef>
                <a:spcPts val="188"/>
              </a:spcBef>
              <a:spcAft>
                <a:spcPts val="188"/>
              </a:spcAft>
            </a:pPr>
            <a:r>
              <a:rPr lang="it-IT" sz="1300" dirty="0" smtClean="0"/>
              <a:t>Le azioni di miglioramento definite e realizzate agiscono su </a:t>
            </a:r>
            <a:r>
              <a:rPr lang="it-IT" sz="1300" b="1" dirty="0" smtClean="0"/>
              <a:t>tre dimensioni: normativo/procedurali, organizzative e strumenti comuni e del personale</a:t>
            </a:r>
            <a:r>
              <a:rPr lang="it-IT" sz="1300" dirty="0" smtClean="0"/>
              <a:t>, finalizzate a migliorare i processi di programmazione, attuazione, controllo e rendicontazione degli interventi finanziati, e funzionali ad una efficace ed efficiente attuazione del Programma. </a:t>
            </a:r>
            <a:endParaRPr lang="it-IT" sz="1300" dirty="0"/>
          </a:p>
        </p:txBody>
      </p:sp>
      <p:graphicFrame>
        <p:nvGraphicFramePr>
          <p:cNvPr id="26925" name="Group 301"/>
          <p:cNvGraphicFramePr>
            <a:graphicFrameLocks noGrp="1"/>
          </p:cNvGraphicFramePr>
          <p:nvPr>
            <p:extLst>
              <p:ext uri="{D42A27DB-BD31-4B8C-83A1-F6EECF244321}">
                <p14:modId xmlns:p14="http://schemas.microsoft.com/office/powerpoint/2010/main" val="3479143056"/>
              </p:ext>
            </p:extLst>
          </p:nvPr>
        </p:nvGraphicFramePr>
        <p:xfrm>
          <a:off x="624899" y="3204506"/>
          <a:ext cx="8663324" cy="3062113"/>
        </p:xfrm>
        <a:graphic>
          <a:graphicData uri="http://schemas.openxmlformats.org/drawingml/2006/table">
            <a:tbl>
              <a:tblPr/>
              <a:tblGrid>
                <a:gridCol w="891234">
                  <a:extLst>
                    <a:ext uri="{9D8B030D-6E8A-4147-A177-3AD203B41FA5}">
                      <a16:colId xmlns="" xmlns:a16="http://schemas.microsoft.com/office/drawing/2014/main" val="20000"/>
                    </a:ext>
                  </a:extLst>
                </a:gridCol>
                <a:gridCol w="2433755">
                  <a:extLst>
                    <a:ext uri="{9D8B030D-6E8A-4147-A177-3AD203B41FA5}">
                      <a16:colId xmlns="" xmlns:a16="http://schemas.microsoft.com/office/drawing/2014/main" val="20001"/>
                    </a:ext>
                  </a:extLst>
                </a:gridCol>
                <a:gridCol w="1122612">
                  <a:extLst>
                    <a:ext uri="{9D8B030D-6E8A-4147-A177-3AD203B41FA5}">
                      <a16:colId xmlns="" xmlns:a16="http://schemas.microsoft.com/office/drawing/2014/main" val="20002"/>
                    </a:ext>
                  </a:extLst>
                </a:gridCol>
                <a:gridCol w="4215723">
                  <a:extLst>
                    <a:ext uri="{9D8B030D-6E8A-4147-A177-3AD203B41FA5}">
                      <a16:colId xmlns="" xmlns:a16="http://schemas.microsoft.com/office/drawing/2014/main" val="20003"/>
                    </a:ext>
                  </a:extLst>
                </a:gridCol>
              </a:tblGrid>
              <a:tr h="464346">
                <a:tc gridSpan="4">
                  <a:txBody>
                    <a:bodyPr/>
                    <a:lstStyle/>
                    <a:p>
                      <a:pPr marL="0" marR="0" lvl="0" indent="0" algn="just" defTabSz="1017588"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Arial" pitchFamily="34" charset="0"/>
                          <a:cs typeface="Arial" pitchFamily="34" charset="0"/>
                        </a:rPr>
                        <a:t>Ob.1 - </a:t>
                      </a: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Migliorare i processi di confronto e condivisione tra le strutture centrali e periferiche  del MiBACT e tra i diversi livelli istituzionali per la definizione di strategie d’area e per l’individuazione degli interventi</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7619"/>
                    </a:solidFill>
                  </a:tcPr>
                </a:tc>
                <a:tc hMerge="1">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ct val="0"/>
                        </a:spcAft>
                        <a:buClrTx/>
                        <a:buSzTx/>
                        <a:buFontTx/>
                        <a:buNone/>
                        <a:tabLst/>
                      </a:pPr>
                      <a:endParaRPr kumimoji="0" lang="en-US" altLang="it-IT" sz="1300" b="1" i="0" u="none" strike="noStrike" cap="none" normalizeH="0" baseline="0" dirty="0" smtClean="0">
                        <a:ln>
                          <a:noFill/>
                        </a:ln>
                        <a:solidFill>
                          <a:srgbClr val="FFFFFF"/>
                        </a:solidFill>
                        <a:effectLst/>
                        <a:latin typeface="Arial" pitchFamily="34" charset="0"/>
                        <a:cs typeface="Arial" pitchFamily="34" charset="0"/>
                      </a:endParaRPr>
                    </a:p>
                  </a:txBody>
                  <a:tcPr marL="35999" marR="35999" marT="35999" marB="359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7619"/>
                    </a:solidFill>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0000"/>
                  </a:ext>
                </a:extLst>
              </a:tr>
              <a:tr h="403329">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sz="1100" b="1" i="0" u="none" strike="noStrike" kern="1200" cap="none" normalizeH="0" baseline="0" dirty="0" smtClean="0">
                          <a:ln>
                            <a:noFill/>
                          </a:ln>
                          <a:solidFill>
                            <a:srgbClr val="FFFFFF"/>
                          </a:solidFill>
                          <a:effectLst/>
                          <a:latin typeface="Arial" pitchFamily="34" charset="0"/>
                          <a:ea typeface="+mn-ea"/>
                          <a:cs typeface="Arial" pitchFamily="34" charset="0"/>
                        </a:rPr>
                        <a:t>Categoria intervento</a:t>
                      </a:r>
                      <a:endParaRPr kumimoji="0" lang="en-US" altLang="it-IT" sz="11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7619"/>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Misura di miglioramento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7619"/>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Strutture destinatarie</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7619"/>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defRPr/>
                      </a:pPr>
                      <a:r>
                        <a:rPr kumimoji="0" lang="en-US" altLang="it-IT" sz="1100" b="1" i="0" u="none" strike="noStrike" cap="none" normalizeH="0" baseline="0" dirty="0" smtClean="0">
                          <a:ln>
                            <a:noFill/>
                          </a:ln>
                          <a:solidFill>
                            <a:srgbClr val="FFFFFF"/>
                          </a:solidFill>
                          <a:effectLst/>
                          <a:latin typeface="Arial" pitchFamily="34" charset="0"/>
                          <a:cs typeface="Arial" pitchFamily="34" charset="0"/>
                        </a:rPr>
                        <a:t>Attività realizzata</a:t>
                      </a: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7619"/>
                    </a:solidFill>
                  </a:tcPr>
                </a:tc>
                <a:extLst>
                  <a:ext uri="{0D108BD9-81ED-4DB2-BD59-A6C34878D82A}">
                    <a16:rowId xmlns="" xmlns:a16="http://schemas.microsoft.com/office/drawing/2014/main" val="10001"/>
                  </a:ext>
                </a:extLst>
              </a:tr>
              <a:tr h="2194438">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sz="1100" b="0" i="0" u="none" strike="noStrike" kern="1200" cap="none" normalizeH="0" baseline="0" dirty="0" smtClean="0">
                          <a:ln>
                            <a:noFill/>
                          </a:ln>
                          <a:solidFill>
                            <a:srgbClr val="FF7111"/>
                          </a:solidFill>
                          <a:effectLst/>
                          <a:latin typeface="Arial" pitchFamily="34" charset="0"/>
                          <a:ea typeface="+mn-ea"/>
                          <a:cs typeface="Angsana New" pitchFamily="18" charset="-34"/>
                        </a:rPr>
                        <a:t>Semplificazione procedurale </a:t>
                      </a:r>
                      <a:endParaRPr kumimoji="0" lang="it-IT" altLang="it-IT" sz="1100" b="0" i="0" u="none" strike="noStrike" kern="1200" cap="none" normalizeH="0" baseline="0" dirty="0" smtClean="0">
                        <a:ln>
                          <a:noFill/>
                        </a:ln>
                        <a:solidFill>
                          <a:srgbClr val="FF7111"/>
                        </a:solidFill>
                        <a:effectLst/>
                        <a:latin typeface="Arial" pitchFamily="34" charset="0"/>
                        <a:ea typeface="+mn-ea"/>
                        <a:cs typeface="Angsana New" pitchFamily="18" charset="-34"/>
                      </a:endParaRPr>
                    </a:p>
                  </a:txBody>
                  <a:tcPr marL="35448" marR="35448" marT="31757" marB="31757"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rgbClr val="FF7111"/>
                          </a:solidFill>
                          <a:effectLst/>
                          <a:latin typeface="Arial" pitchFamily="34" charset="0"/>
                          <a:cs typeface="Angsana New" pitchFamily="18" charset="-34"/>
                        </a:rPr>
                        <a:t>Elaborazione di regole per la composizione, il funzionamento e calendarizzazione dei lavori dei Tavoli tecnici.</a:t>
                      </a: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ct val="0"/>
                        </a:spcBef>
                        <a:spcAft>
                          <a:spcPct val="0"/>
                        </a:spcAft>
                        <a:buClrTx/>
                        <a:buSzTx/>
                        <a:buFontTx/>
                        <a:buNone/>
                        <a:tabLst/>
                        <a:defRPr/>
                      </a:pPr>
                      <a:r>
                        <a:rPr kumimoji="0" lang="it-IT" altLang="it-IT" sz="1100" b="0" i="0" u="none" strike="noStrike" cap="none" normalizeH="0" baseline="0" dirty="0" smtClean="0">
                          <a:ln>
                            <a:noFill/>
                          </a:ln>
                          <a:solidFill>
                            <a:srgbClr val="FF7111"/>
                          </a:solidFill>
                          <a:effectLst/>
                          <a:latin typeface="Arial" pitchFamily="34" charset="0"/>
                          <a:ea typeface="Times New Roman" pitchFamily="18" charset="0"/>
                          <a:cs typeface="Angsana New" pitchFamily="18" charset="-34"/>
                        </a:rPr>
                        <a:t>Tutte le strutture che partecipano ai Tavoli tecnici</a:t>
                      </a:r>
                      <a:endParaRPr kumimoji="0" lang="en-US" altLang="it-IT" sz="1100" b="0" i="0" u="none" strike="noStrike" cap="none" normalizeH="0" baseline="0" dirty="0" smtClean="0">
                        <a:ln>
                          <a:noFill/>
                        </a:ln>
                        <a:solidFill>
                          <a:srgbClr val="FF7111"/>
                        </a:solidFill>
                        <a:effectLst/>
                        <a:latin typeface="Arial" pitchFamily="34" charset="0"/>
                        <a:ea typeface="Calibri" pitchFamily="34" charset="0"/>
                        <a:cs typeface="Angsana New" pitchFamily="18" charset="-34"/>
                      </a:endParaRPr>
                    </a:p>
                    <a:p>
                      <a:pPr marL="0" marR="0" lvl="0" indent="0" algn="ctr" defTabSz="1017588" rtl="0" eaLnBrk="0" fontAlgn="base" latinLnBrk="0" hangingPunct="0">
                        <a:lnSpc>
                          <a:spcPct val="100000"/>
                        </a:lnSpc>
                        <a:spcBef>
                          <a:spcPct val="0"/>
                        </a:spcBef>
                        <a:spcAft>
                          <a:spcPct val="0"/>
                        </a:spcAft>
                        <a:buClrTx/>
                        <a:buSzTx/>
                        <a:buFontTx/>
                        <a:buNone/>
                        <a:tabLst/>
                      </a:pPr>
                      <a:endParaRPr kumimoji="0" lang="it-IT" altLang="it-IT" sz="1100" b="0" i="0" u="none" strike="noStrike" cap="none" normalizeH="0" baseline="0" dirty="0" smtClean="0">
                        <a:ln>
                          <a:noFill/>
                        </a:ln>
                        <a:solidFill>
                          <a:srgbClr val="FF7111"/>
                        </a:solidFill>
                        <a:effectLst/>
                        <a:latin typeface="Arial" pitchFamily="34" charset="0"/>
                        <a:cs typeface="Angsana New" pitchFamily="18" charset="-34"/>
                      </a:endParaRP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rgbClr val="FF7111"/>
                          </a:solidFill>
                          <a:effectLst/>
                          <a:latin typeface="Arial" pitchFamily="34" charset="0"/>
                          <a:cs typeface="Angsana New" pitchFamily="18" charset="-34"/>
                        </a:rPr>
                        <a:t>N. 1 Regolamento sulla composizione e il funzionamento e dei Tavoli tecnici consultivi redatto.</a:t>
                      </a:r>
                    </a:p>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sz="1100" b="0" i="0" u="none" strike="noStrike" kern="1200" cap="none" normalizeH="0" baseline="0" dirty="0" smtClean="0">
                          <a:ln>
                            <a:noFill/>
                          </a:ln>
                          <a:solidFill>
                            <a:srgbClr val="FF7111"/>
                          </a:solidFill>
                          <a:effectLst/>
                          <a:latin typeface="Arial" pitchFamily="34" charset="0"/>
                          <a:ea typeface="+mn-ea"/>
                          <a:cs typeface="Angsana New" pitchFamily="18" charset="-34"/>
                        </a:rPr>
                        <a:t>Nell’ambito degli Accordi Operativi di Attuazione (AOA) firmati con le  Regioni obiettivo del PON Cultura e Sviluppo, che costituiscono lo strumento operativo di cooperazione istituzionale per facilitare il confronto e la condivisione tra il Mibact e le Regioni, è stato previsto un apposito articolo che istituisce i Tavoli tecnici regionali e ne disciplina il funzionamento. Si è ritenuto di far confluire in un solo strumento operativo (l’AOA) le modalità di raccordo e condivisione con le Amministrazioni regionali per l’attuazione del PON.</a:t>
                      </a:r>
                      <a:endParaRPr kumimoji="0" lang="it-IT" altLang="it-IT" sz="1100" b="0" i="0" u="none" strike="noStrike" cap="none" normalizeH="0" baseline="0" dirty="0" smtClean="0">
                        <a:ln>
                          <a:noFill/>
                        </a:ln>
                        <a:solidFill>
                          <a:srgbClr val="FF7111"/>
                        </a:solidFill>
                        <a:effectLst/>
                        <a:latin typeface="Arial" pitchFamily="34" charset="0"/>
                        <a:cs typeface="Angsana New" pitchFamily="18" charset="-34"/>
                      </a:endParaRPr>
                    </a:p>
                  </a:txBody>
                  <a:tcPr marL="35448" marR="35448" marT="31757" marB="317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8"/>
          <p:cNvSpPr>
            <a:spLocks noGrp="1"/>
          </p:cNvSpPr>
          <p:nvPr>
            <p:ph type="title"/>
          </p:nvPr>
        </p:nvSpPr>
        <p:spPr>
          <a:xfrm>
            <a:off x="484592" y="342503"/>
            <a:ext cx="9124400" cy="462148"/>
          </a:xfrm>
        </p:spPr>
        <p:txBody>
          <a:bodyPr/>
          <a:lstStyle/>
          <a:p>
            <a:r>
              <a:rPr lang="en-US" altLang="en-US" sz="2200" dirty="0"/>
              <a:t>M</a:t>
            </a:r>
            <a:r>
              <a:rPr lang="it-IT" altLang="en-US" sz="2200" dirty="0"/>
              <a:t>isure di miglioramento amministrativo</a:t>
            </a:r>
            <a:endParaRPr lang="it-IT" altLang="it-IT" sz="2200" dirty="0"/>
          </a:p>
        </p:txBody>
      </p:sp>
      <p:graphicFrame>
        <p:nvGraphicFramePr>
          <p:cNvPr id="34882" name="Group 66"/>
          <p:cNvGraphicFramePr>
            <a:graphicFrameLocks noGrp="1"/>
          </p:cNvGraphicFramePr>
          <p:nvPr>
            <p:ph idx="1"/>
            <p:extLst>
              <p:ext uri="{D42A27DB-BD31-4B8C-83A1-F6EECF244321}">
                <p14:modId xmlns:p14="http://schemas.microsoft.com/office/powerpoint/2010/main" val="938729857"/>
              </p:ext>
            </p:extLst>
          </p:nvPr>
        </p:nvGraphicFramePr>
        <p:xfrm>
          <a:off x="493971" y="908741"/>
          <a:ext cx="8909298" cy="4700024"/>
        </p:xfrm>
        <a:graphic>
          <a:graphicData uri="http://schemas.openxmlformats.org/drawingml/2006/table">
            <a:tbl>
              <a:tblPr/>
              <a:tblGrid>
                <a:gridCol w="878617">
                  <a:extLst>
                    <a:ext uri="{9D8B030D-6E8A-4147-A177-3AD203B41FA5}">
                      <a16:colId xmlns="" xmlns:a16="http://schemas.microsoft.com/office/drawing/2014/main" val="20000"/>
                    </a:ext>
                  </a:extLst>
                </a:gridCol>
                <a:gridCol w="2964397">
                  <a:extLst>
                    <a:ext uri="{9D8B030D-6E8A-4147-A177-3AD203B41FA5}">
                      <a16:colId xmlns="" xmlns:a16="http://schemas.microsoft.com/office/drawing/2014/main" val="20001"/>
                    </a:ext>
                  </a:extLst>
                </a:gridCol>
                <a:gridCol w="982437">
                  <a:extLst>
                    <a:ext uri="{9D8B030D-6E8A-4147-A177-3AD203B41FA5}">
                      <a16:colId xmlns="" xmlns:a16="http://schemas.microsoft.com/office/drawing/2014/main" val="20002"/>
                    </a:ext>
                  </a:extLst>
                </a:gridCol>
                <a:gridCol w="4083847">
                  <a:extLst>
                    <a:ext uri="{9D8B030D-6E8A-4147-A177-3AD203B41FA5}">
                      <a16:colId xmlns="" xmlns:a16="http://schemas.microsoft.com/office/drawing/2014/main" val="20003"/>
                    </a:ext>
                  </a:extLst>
                </a:gridCol>
              </a:tblGrid>
              <a:tr h="357139">
                <a:tc gridSpan="4">
                  <a:txBody>
                    <a:bodyPr/>
                    <a:lstStyle/>
                    <a:p>
                      <a:pPr marL="0" marR="0" lvl="0" indent="0" algn="l" defTabSz="1017588"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Arial" pitchFamily="34" charset="0"/>
                          <a:cs typeface="Arial" pitchFamily="34" charset="0"/>
                        </a:rPr>
                        <a:t>Ob. 2 - </a:t>
                      </a: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Migliorare </a:t>
                      </a:r>
                      <a:r>
                        <a:rPr kumimoji="0" lang="it-IT" altLang="it-IT" sz="11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l’efficienza delle fasi della progettazione </a:t>
                      </a: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degli interventi</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A1DE"/>
                    </a:solidFill>
                  </a:tcPr>
                </a:tc>
                <a:tc hMerge="1">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l" defTabSz="1017588" rtl="0" eaLnBrk="0" fontAlgn="base" latinLnBrk="0" hangingPunct="0">
                        <a:lnSpc>
                          <a:spcPct val="100000"/>
                        </a:lnSpc>
                        <a:spcBef>
                          <a:spcPct val="0"/>
                        </a:spcBef>
                        <a:spcAft>
                          <a:spcPct val="0"/>
                        </a:spcAft>
                        <a:buClrTx/>
                        <a:buSzTx/>
                        <a:buFontTx/>
                        <a:buNone/>
                        <a:tabLst/>
                      </a:pPr>
                      <a:endParaRPr kumimoji="0" lang="it-IT" altLang="it-IT" sz="1300" b="1" i="0" u="none" strike="noStrike" cap="none" normalizeH="0" baseline="0" dirty="0" smtClean="0">
                        <a:ln>
                          <a:noFill/>
                        </a:ln>
                        <a:solidFill>
                          <a:srgbClr val="FFFFFF"/>
                        </a:solidFill>
                        <a:effectLst/>
                        <a:latin typeface="Arial" pitchFamily="34" charset="0"/>
                        <a:cs typeface="Arial" pitchFamily="34" charset="0"/>
                      </a:endParaRPr>
                    </a:p>
                  </a:txBody>
                  <a:tcPr marL="36001" marR="36001" marT="36002" marB="3600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A1DE"/>
                    </a:solidFill>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0000"/>
                  </a:ext>
                </a:extLst>
              </a:tr>
              <a:tr h="439986">
                <a:tc>
                  <a:txBody>
                    <a:body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noProof="0" dirty="0" smtClean="0">
                          <a:ln>
                            <a:noFill/>
                          </a:ln>
                          <a:solidFill>
                            <a:srgbClr val="FFFFFF"/>
                          </a:solidFill>
                          <a:effectLst/>
                          <a:latin typeface="Arial" pitchFamily="34" charset="0"/>
                          <a:cs typeface="Arial" pitchFamily="34" charset="0"/>
                        </a:rPr>
                        <a:t>Categoria intervento</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A1DE"/>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Misura di miglioramento</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A1DE"/>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pitchFamily="34" charset="0"/>
                          <a:cs typeface="Arial" pitchFamily="34" charset="0"/>
                        </a:rPr>
                        <a:t>Strutture destinatarie</a:t>
                      </a:r>
                      <a:endParaRPr kumimoji="0" lang="en-US" altLang="it-IT" sz="1100" b="1" i="0" u="none" strike="noStrike" cap="none" normalizeH="0" baseline="0" dirty="0" smtClean="0">
                        <a:ln>
                          <a:noFill/>
                        </a:ln>
                        <a:solidFill>
                          <a:srgbClr val="FFFFFF"/>
                        </a:solidFill>
                        <a:effectLst/>
                        <a:latin typeface="Arial" pitchFamily="34" charset="0"/>
                        <a:cs typeface="Arial" pitchFamily="34" charset="0"/>
                      </a:endParaRP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A1DE"/>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1" fontAlgn="base" latinLnBrk="0" hangingPunct="1">
                        <a:lnSpc>
                          <a:spcPct val="100000"/>
                        </a:lnSpc>
                        <a:spcBef>
                          <a:spcPct val="0"/>
                        </a:spcBef>
                        <a:spcAft>
                          <a:spcPct val="0"/>
                        </a:spcAft>
                        <a:buClrTx/>
                        <a:buSzTx/>
                        <a:buFontTx/>
                        <a:buNone/>
                        <a:tabLst/>
                      </a:pPr>
                      <a:r>
                        <a:rPr kumimoji="0" lang="en-US" altLang="it-IT" sz="1100" b="1" i="0" u="none" strike="noStrike" cap="none" normalizeH="0" baseline="0" dirty="0" smtClean="0">
                          <a:ln>
                            <a:noFill/>
                          </a:ln>
                          <a:solidFill>
                            <a:srgbClr val="FFFFFF"/>
                          </a:solidFill>
                          <a:effectLst/>
                          <a:latin typeface="Arial" pitchFamily="34" charset="0"/>
                          <a:cs typeface="Arial" pitchFamily="34" charset="0"/>
                        </a:rPr>
                        <a:t>Attività realizzata</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A1DE"/>
                    </a:solidFill>
                  </a:tcPr>
                </a:tc>
                <a:extLst>
                  <a:ext uri="{0D108BD9-81ED-4DB2-BD59-A6C34878D82A}">
                    <a16:rowId xmlns="" xmlns:a16="http://schemas.microsoft.com/office/drawing/2014/main" val="10001"/>
                  </a:ext>
                </a:extLst>
              </a:tr>
              <a:tr h="1425486">
                <a:tc>
                  <a:txBody>
                    <a:bodyPr/>
                    <a:lstStyle/>
                    <a:p>
                      <a:pPr marL="0" marR="0" lvl="0" indent="0" algn="ctr" defTabSz="1017588" rtl="0" eaLnBrk="0" fontAlgn="base" latinLnBrk="0" hangingPunct="0">
                        <a:lnSpc>
                          <a:spcPct val="100000"/>
                        </a:lnSpc>
                        <a:spcBef>
                          <a:spcPct val="0"/>
                        </a:spcBef>
                        <a:spcAft>
                          <a:spcPts val="100"/>
                        </a:spcAft>
                        <a:buClrTx/>
                        <a:buSzTx/>
                        <a:buFont typeface="Arial" pitchFamily="34" charset="0"/>
                        <a:buNone/>
                        <a:tabLst/>
                      </a:pPr>
                      <a:r>
                        <a:rPr kumimoji="0" lang="it-IT" sz="1100" b="0" i="0" u="none" strike="noStrike" kern="1200" cap="none" normalizeH="0" baseline="0" dirty="0" smtClean="0">
                          <a:ln>
                            <a:noFill/>
                          </a:ln>
                          <a:solidFill>
                            <a:schemeClr val="hlink"/>
                          </a:solidFill>
                          <a:effectLst/>
                          <a:latin typeface="Arial" pitchFamily="34" charset="0"/>
                          <a:ea typeface="+mn-ea"/>
                          <a:cs typeface="Angsana New" pitchFamily="18" charset="-34"/>
                        </a:rPr>
                        <a:t>Semplificazione procedurale</a:t>
                      </a:r>
                      <a:endParaRPr kumimoji="0" lang="it-IT" altLang="it-IT" sz="1100" b="0" i="0" u="none" strike="noStrike" kern="1200" cap="none" normalizeH="0" baseline="0" dirty="0" smtClean="0">
                        <a:ln>
                          <a:noFill/>
                        </a:ln>
                        <a:solidFill>
                          <a:schemeClr val="hlink"/>
                        </a:solidFill>
                        <a:effectLst/>
                        <a:latin typeface="Arial" pitchFamily="34" charset="0"/>
                        <a:ea typeface="+mn-ea"/>
                        <a:cs typeface="Angsana New" pitchFamily="18" charset="-34"/>
                      </a:endParaRPr>
                    </a:p>
                  </a:txBody>
                  <a:tcPr marL="35450" marR="35450" marT="31760" marB="3176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Definizione di uno schema tipo e impiego del disciplinare d’obbligo tra Autorità di gestione e Beneficiario/Stazioni appaltanti al fine di regolare l’attuazione e la gestione dei singoli interventi</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ts val="10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Beneficiari/</a:t>
                      </a:r>
                    </a:p>
                    <a:p>
                      <a:pPr marL="0" marR="0" lvl="0" indent="0" algn="ctr" defTabSz="1017588" rtl="0" eaLnBrk="0" fontAlgn="base" latinLnBrk="0" hangingPunct="0">
                        <a:lnSpc>
                          <a:spcPct val="100000"/>
                        </a:lnSpc>
                        <a:spcBef>
                          <a:spcPts val="10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Stazioni appaltanti</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defRPr/>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Nel periodo aprile-maggio 2016 sono stati sottoscritti i disciplinari con i beneficiari di ciascun intervento ammissibile al finanziamento del PON. </a:t>
                      </a:r>
                    </a:p>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Il disciplinare è uno strumento operativo adottato per l’efficace attuazione degli interventi che indica e regola condizioni e modalità di realizzazione, di monitoraggio e sorveglianza degli interventi finanziati. </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2"/>
                  </a:ext>
                </a:extLst>
              </a:tr>
              <a:tr h="1190461">
                <a:tc>
                  <a:txBody>
                    <a:bodyPr/>
                    <a:lstStyle/>
                    <a:p>
                      <a:pPr marL="0" marR="0" lvl="0" indent="0" algn="ctr" defTabSz="1017588" rtl="0" eaLnBrk="0" fontAlgn="base" latinLnBrk="0" hangingPunct="0">
                        <a:lnSpc>
                          <a:spcPct val="100000"/>
                        </a:lnSpc>
                        <a:spcBef>
                          <a:spcPct val="0"/>
                        </a:spcBef>
                        <a:spcAft>
                          <a:spcPts val="100"/>
                        </a:spcAft>
                        <a:buClrTx/>
                        <a:buSzTx/>
                        <a:buFont typeface="Arial" pitchFamily="34" charset="0"/>
                        <a:buNone/>
                        <a:tabLst/>
                      </a:pPr>
                      <a:r>
                        <a:rPr kumimoji="0" lang="it-IT" sz="1100" b="0" i="0" u="none" strike="noStrike" kern="1200" cap="none" normalizeH="0" baseline="0" dirty="0" smtClean="0">
                          <a:ln>
                            <a:noFill/>
                          </a:ln>
                          <a:solidFill>
                            <a:schemeClr val="hlink"/>
                          </a:solidFill>
                          <a:effectLst/>
                          <a:latin typeface="Arial" pitchFamily="34" charset="0"/>
                          <a:ea typeface="+mn-ea"/>
                          <a:cs typeface="Angsana New" pitchFamily="18" charset="-34"/>
                        </a:rPr>
                        <a:t>Organizzazione e strumenti comuni</a:t>
                      </a:r>
                      <a:endParaRPr kumimoji="0" lang="it-IT" altLang="it-IT" sz="1100" b="0" i="0" u="none" strike="noStrike" kern="1200" cap="none" normalizeH="0" baseline="0" dirty="0" smtClean="0">
                        <a:ln>
                          <a:noFill/>
                        </a:ln>
                        <a:solidFill>
                          <a:schemeClr val="hlink"/>
                        </a:solidFill>
                        <a:effectLst/>
                        <a:latin typeface="Arial" pitchFamily="34" charset="0"/>
                        <a:ea typeface="+mn-ea"/>
                        <a:cs typeface="Angsana New" pitchFamily="18" charset="-34"/>
                      </a:endParaRPr>
                    </a:p>
                  </a:txBody>
                  <a:tcPr marL="35450" marR="35450" marT="31760" marB="3176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Attivazione del fondo per la progettazione (risorse nazionali PAC MiBACT) a favore degli interventi dell’Asse I del PON per elevare il numero dei bandi con progettazione esecutiva</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ts val="10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Beneficiari/</a:t>
                      </a:r>
                    </a:p>
                    <a:p>
                      <a:pPr marL="0" marR="0" lvl="0" indent="0" algn="ctr" defTabSz="1017588" rtl="0" eaLnBrk="0" fontAlgn="base" latinLnBrk="0" hangingPunct="0">
                        <a:lnSpc>
                          <a:spcPct val="100000"/>
                        </a:lnSpc>
                        <a:spcBef>
                          <a:spcPts val="10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Stazioni appaltanti</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altLang="it-IT" sz="1100" b="0" i="0" u="none" strike="noStrike" kern="1200" cap="none" normalizeH="0" baseline="0" dirty="0" smtClean="0">
                          <a:ln>
                            <a:noFill/>
                          </a:ln>
                          <a:solidFill>
                            <a:schemeClr val="hlink"/>
                          </a:solidFill>
                          <a:effectLst/>
                          <a:latin typeface="Arial" pitchFamily="34" charset="0"/>
                          <a:ea typeface="+mn-ea"/>
                          <a:cs typeface="Angsana New" pitchFamily="18" charset="-34"/>
                        </a:rPr>
                        <a:t>Con decreto del Segretariato generale è stata destinata una quota del Piano di azione e coesione del MiBACT, pari a 5,6 milioni di euro, per il sostegno alla progettazione degli interventi.</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3"/>
                  </a:ext>
                </a:extLst>
              </a:tr>
              <a:tr h="1286952">
                <a:tc>
                  <a:txBody>
                    <a:bodyPr/>
                    <a:lstStyle/>
                    <a:p>
                      <a:pPr marL="0" marR="0" lvl="0" indent="0" algn="ctr" defTabSz="1017588" rtl="0" eaLnBrk="0" fontAlgn="base" latinLnBrk="0" hangingPunct="0">
                        <a:lnSpc>
                          <a:spcPct val="100000"/>
                        </a:lnSpc>
                        <a:spcBef>
                          <a:spcPct val="0"/>
                        </a:spcBef>
                        <a:spcAft>
                          <a:spcPts val="100"/>
                        </a:spcAft>
                        <a:buClrTx/>
                        <a:buSzTx/>
                        <a:buFont typeface="Arial" pitchFamily="34" charset="0"/>
                        <a:buNone/>
                        <a:tabLst/>
                        <a:defRPr/>
                      </a:pPr>
                      <a:r>
                        <a:rPr kumimoji="0" lang="it-IT" sz="1100" b="0" i="0" u="none" strike="noStrike" kern="1200" cap="none" normalizeH="0" baseline="0" dirty="0" smtClean="0">
                          <a:ln>
                            <a:noFill/>
                          </a:ln>
                          <a:solidFill>
                            <a:schemeClr val="hlink"/>
                          </a:solidFill>
                          <a:effectLst/>
                          <a:latin typeface="Arial" pitchFamily="34" charset="0"/>
                          <a:ea typeface="+mn-ea"/>
                          <a:cs typeface="Angsana New" pitchFamily="18" charset="-34"/>
                        </a:rPr>
                        <a:t>Organizzazione e strumenti comuni</a:t>
                      </a:r>
                      <a:endParaRPr kumimoji="0" lang="it-IT" altLang="it-IT" sz="1100" b="0" i="0" u="none" strike="noStrike" kern="1200" cap="none" normalizeH="0" baseline="0" dirty="0" smtClean="0">
                        <a:ln>
                          <a:noFill/>
                        </a:ln>
                        <a:solidFill>
                          <a:schemeClr val="hlink"/>
                        </a:solidFill>
                        <a:effectLst/>
                        <a:latin typeface="Arial" pitchFamily="34" charset="0"/>
                        <a:ea typeface="+mn-ea"/>
                        <a:cs typeface="Angsana New" pitchFamily="18" charset="-34"/>
                      </a:endParaRPr>
                    </a:p>
                  </a:txBody>
                  <a:tcPr marL="35450" marR="35450" marT="31760" marB="3176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marL="630238" algn="l" defTabSz="1017588">
                        <a:spcAft>
                          <a:spcPts val="300"/>
                        </a:spcAft>
                        <a:buFont typeface="Arial" pitchFamily="34" charset="0"/>
                        <a:defRPr sz="2100">
                          <a:solidFill>
                            <a:schemeClr val="tx2"/>
                          </a:solidFill>
                          <a:latin typeface="Arial" pitchFamily="34" charset="0"/>
                        </a:defRPr>
                      </a:lvl2pPr>
                      <a:lvl3pPr marL="809625" algn="l" defTabSz="1017588">
                        <a:spcAft>
                          <a:spcPts val="300"/>
                        </a:spcAft>
                        <a:buFont typeface="Arial" pitchFamily="34" charset="0"/>
                        <a:defRPr sz="2100">
                          <a:solidFill>
                            <a:schemeClr val="tx2"/>
                          </a:solidFill>
                          <a:latin typeface="Arial" pitchFamily="34" charset="0"/>
                        </a:defRPr>
                      </a:lvl3pPr>
                      <a:lvl4pPr marL="989013" algn="l" defTabSz="1017588">
                        <a:spcAft>
                          <a:spcPts val="600"/>
                        </a:spcAft>
                        <a:buFont typeface="Arial" pitchFamily="34" charset="0"/>
                        <a:defRPr>
                          <a:solidFill>
                            <a:schemeClr val="tx2"/>
                          </a:solidFill>
                          <a:latin typeface="Arial" pitchFamily="34" charset="0"/>
                        </a:defRPr>
                      </a:lvl4pPr>
                      <a:lvl5pPr marL="1168400" algn="l" defTabSz="1017588">
                        <a:spcAft>
                          <a:spcPts val="600"/>
                        </a:spcAft>
                        <a:buFont typeface="Arial" pitchFamily="34" charset="0"/>
                        <a:defRPr>
                          <a:solidFill>
                            <a:schemeClr val="tx2"/>
                          </a:solidFill>
                          <a:latin typeface="Arial" pitchFamily="34" charset="0"/>
                        </a:defRPr>
                      </a:lvl5pPr>
                      <a:lvl6pPr marL="1625600"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2082800"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2540000"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997200"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Supporto tecnico-operativo ai beneficiari nelle attività di verifica, validazione e approvazione dei progetti, erogato su specifici fabbisogni e assicurato attraverso l’apporto di competenze e professionalità sia interne che esterne</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ctr" defTabSz="1017588" rtl="0" eaLnBrk="0" fontAlgn="base" latinLnBrk="0" hangingPunct="0">
                        <a:lnSpc>
                          <a:spcPct val="100000"/>
                        </a:lnSpc>
                        <a:spcBef>
                          <a:spcPts val="10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AdG;  Beneficiari/</a:t>
                      </a:r>
                    </a:p>
                    <a:p>
                      <a:pPr marL="0" marR="0" lvl="0" indent="0" algn="ctr" defTabSz="1017588" rtl="0" eaLnBrk="0" fontAlgn="base" latinLnBrk="0" hangingPunct="0">
                        <a:lnSpc>
                          <a:spcPct val="100000"/>
                        </a:lnSpc>
                        <a:spcBef>
                          <a:spcPts val="100"/>
                        </a:spcBef>
                        <a:spcAft>
                          <a:spcPts val="100"/>
                        </a:spcAft>
                        <a:buClrTx/>
                        <a:buSzTx/>
                        <a:buFont typeface="Arial" pitchFamily="34" charset="0"/>
                        <a:buNone/>
                        <a:tabLst/>
                      </a:pPr>
                      <a:r>
                        <a:rPr kumimoji="0" lang="it-IT" altLang="it-IT" sz="1100" b="0" i="0" u="none" strike="noStrike" cap="none" normalizeH="0" baseline="0" dirty="0" smtClean="0">
                          <a:ln>
                            <a:noFill/>
                          </a:ln>
                          <a:solidFill>
                            <a:schemeClr val="hlink"/>
                          </a:solidFill>
                          <a:effectLst/>
                          <a:latin typeface="Arial" pitchFamily="34" charset="0"/>
                          <a:cs typeface="Angsana New" pitchFamily="18" charset="-34"/>
                        </a:rPr>
                        <a:t>Stazioni appaltanti</a:t>
                      </a: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lgn="l" defTabSz="1017588">
                        <a:spcAft>
                          <a:spcPts val="300"/>
                        </a:spcAft>
                        <a:buFont typeface="Arial" pitchFamily="34" charset="0"/>
                        <a:defRPr sz="2100">
                          <a:solidFill>
                            <a:schemeClr val="tx2"/>
                          </a:solidFill>
                          <a:latin typeface="Arial" pitchFamily="34" charset="0"/>
                        </a:defRPr>
                      </a:lvl1pPr>
                      <a:lvl2pPr algn="l" defTabSz="1017588">
                        <a:spcAft>
                          <a:spcPts val="300"/>
                        </a:spcAft>
                        <a:buFont typeface="Arial" pitchFamily="34" charset="0"/>
                        <a:defRPr sz="2100">
                          <a:solidFill>
                            <a:schemeClr val="tx2"/>
                          </a:solidFill>
                          <a:latin typeface="Arial" pitchFamily="34" charset="0"/>
                        </a:defRPr>
                      </a:lvl2pPr>
                      <a:lvl3pPr marL="203200" algn="l" defTabSz="1017588">
                        <a:spcAft>
                          <a:spcPts val="300"/>
                        </a:spcAft>
                        <a:buFont typeface="Arial" pitchFamily="34" charset="0"/>
                        <a:defRPr sz="2100">
                          <a:solidFill>
                            <a:schemeClr val="tx2"/>
                          </a:solidFill>
                          <a:latin typeface="Arial" pitchFamily="34" charset="0"/>
                        </a:defRPr>
                      </a:lvl3pPr>
                      <a:lvl4pPr marL="398463" algn="l" defTabSz="1017588">
                        <a:spcAft>
                          <a:spcPts val="600"/>
                        </a:spcAft>
                        <a:buFont typeface="Arial" pitchFamily="34" charset="0"/>
                        <a:defRPr>
                          <a:solidFill>
                            <a:schemeClr val="tx2"/>
                          </a:solidFill>
                          <a:latin typeface="Arial" pitchFamily="34" charset="0"/>
                        </a:defRPr>
                      </a:lvl4pPr>
                      <a:lvl5pPr marL="601663" algn="l" defTabSz="1017588">
                        <a:spcAft>
                          <a:spcPts val="600"/>
                        </a:spcAft>
                        <a:buFont typeface="Arial" pitchFamily="34" charset="0"/>
                        <a:defRPr>
                          <a:solidFill>
                            <a:schemeClr val="tx2"/>
                          </a:solidFill>
                          <a:latin typeface="Arial" pitchFamily="34" charset="0"/>
                        </a:defRPr>
                      </a:lvl5pPr>
                      <a:lvl6pPr marL="1058863" defTabSz="1017588" eaLnBrk="0" fontAlgn="base" hangingPunct="0">
                        <a:spcBef>
                          <a:spcPct val="0"/>
                        </a:spcBef>
                        <a:spcAft>
                          <a:spcPts val="600"/>
                        </a:spcAft>
                        <a:buFont typeface="Arial" pitchFamily="34" charset="0"/>
                        <a:defRPr>
                          <a:solidFill>
                            <a:schemeClr val="tx2"/>
                          </a:solidFill>
                          <a:latin typeface="Arial" pitchFamily="34" charset="0"/>
                        </a:defRPr>
                      </a:lvl6pPr>
                      <a:lvl7pPr marL="1516063" defTabSz="1017588" eaLnBrk="0" fontAlgn="base" hangingPunct="0">
                        <a:spcBef>
                          <a:spcPct val="0"/>
                        </a:spcBef>
                        <a:spcAft>
                          <a:spcPts val="600"/>
                        </a:spcAft>
                        <a:buFont typeface="Arial" pitchFamily="34" charset="0"/>
                        <a:defRPr>
                          <a:solidFill>
                            <a:schemeClr val="tx2"/>
                          </a:solidFill>
                          <a:latin typeface="Arial" pitchFamily="34" charset="0"/>
                        </a:defRPr>
                      </a:lvl7pPr>
                      <a:lvl8pPr marL="1973263" defTabSz="1017588" eaLnBrk="0" fontAlgn="base" hangingPunct="0">
                        <a:spcBef>
                          <a:spcPct val="0"/>
                        </a:spcBef>
                        <a:spcAft>
                          <a:spcPts val="600"/>
                        </a:spcAft>
                        <a:buFont typeface="Arial" pitchFamily="34" charset="0"/>
                        <a:defRPr>
                          <a:solidFill>
                            <a:schemeClr val="tx2"/>
                          </a:solidFill>
                          <a:latin typeface="Arial" pitchFamily="34" charset="0"/>
                        </a:defRPr>
                      </a:lvl8pPr>
                      <a:lvl9pPr marL="2430463" defTabSz="1017588" eaLnBrk="0" fontAlgn="base" hangingPunct="0">
                        <a:spcBef>
                          <a:spcPct val="0"/>
                        </a:spcBef>
                        <a:spcAft>
                          <a:spcPts val="600"/>
                        </a:spcAft>
                        <a:buFont typeface="Arial" pitchFamily="34" charset="0"/>
                        <a:defRPr>
                          <a:solidFill>
                            <a:schemeClr val="tx2"/>
                          </a:solidFill>
                          <a:latin typeface="Arial" pitchFamily="34" charset="0"/>
                        </a:defRPr>
                      </a:lvl9pPr>
                    </a:lstStyle>
                    <a:p>
                      <a:pPr marL="0" marR="0" lvl="0" indent="0" algn="just" defTabSz="1017588" rtl="0" eaLnBrk="0" fontAlgn="base" latinLnBrk="0" hangingPunct="0">
                        <a:lnSpc>
                          <a:spcPct val="100000"/>
                        </a:lnSpc>
                        <a:spcBef>
                          <a:spcPct val="0"/>
                        </a:spcBef>
                        <a:spcAft>
                          <a:spcPts val="300"/>
                        </a:spcAft>
                        <a:buClrTx/>
                        <a:buSzTx/>
                        <a:buFont typeface="Arial" pitchFamily="34" charset="0"/>
                        <a:buNone/>
                        <a:tabLst/>
                      </a:pPr>
                      <a:r>
                        <a:rPr kumimoji="0" lang="it-IT" sz="1100" b="0" i="0" u="none" strike="noStrike" kern="1200" cap="none" normalizeH="0" baseline="0" dirty="0" smtClean="0">
                          <a:ln>
                            <a:noFill/>
                          </a:ln>
                          <a:solidFill>
                            <a:schemeClr val="hlink"/>
                          </a:solidFill>
                          <a:effectLst/>
                          <a:latin typeface="Arial" pitchFamily="34" charset="0"/>
                          <a:ea typeface="+mn-ea"/>
                          <a:cs typeface="Angsana New" pitchFamily="18" charset="-34"/>
                        </a:rPr>
                        <a:t>Presso l’Autorità di Gestione del PON è stato attivato ed è operativo (da giugno 2015) un nucleo di esperti appositamente dedicato al supporto ai beneficiari per la verifica, la validazione e l’approvazione dei progetti di opere pubbliche. </a:t>
                      </a:r>
                      <a:endParaRPr kumimoji="0" lang="it-IT" altLang="it-IT" sz="1100" b="0" i="0" u="none" strike="noStrike" kern="1200" cap="none" normalizeH="0" baseline="0" dirty="0" smtClean="0">
                        <a:ln>
                          <a:noFill/>
                        </a:ln>
                        <a:solidFill>
                          <a:schemeClr val="hlink"/>
                        </a:solidFill>
                        <a:effectLst/>
                        <a:latin typeface="Arial" pitchFamily="34" charset="0"/>
                        <a:ea typeface="+mn-ea"/>
                        <a:cs typeface="Angsana New" pitchFamily="18" charset="-34"/>
                      </a:endParaRPr>
                    </a:p>
                  </a:txBody>
                  <a:tcPr marL="35450" marR="35450" marT="31760" marB="317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 xmlns:a16="http://schemas.microsoft.com/office/drawing/2014/main" val="10004"/>
                  </a:ext>
                </a:extLst>
              </a:tr>
            </a:tbl>
          </a:graphicData>
        </a:graphic>
      </p:graphicFrame>
      <p:sp>
        <p:nvSpPr>
          <p:cNvPr id="11291" name="Slide Number Placeholder 3"/>
          <p:cNvSpPr txBox="1">
            <a:spLocks noGrp="1"/>
          </p:cNvSpPr>
          <p:nvPr/>
        </p:nvSpPr>
        <p:spPr bwMode="auto">
          <a:xfrm>
            <a:off x="492672" y="6415458"/>
            <a:ext cx="306387" cy="144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l" eaLnBrk="1" hangingPunct="1">
              <a:lnSpc>
                <a:spcPts val="1128"/>
              </a:lnSpc>
            </a:pPr>
            <a:r>
              <a:rPr lang="en-US" altLang="en-US" sz="900" b="1" dirty="0"/>
              <a:t>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07_Screen_Large_27-94x21-59 18Nov08">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10178</TotalTime>
  <Words>4181</Words>
  <Application>Microsoft Office PowerPoint</Application>
  <PresentationFormat>A4 (21x29,7 cm)</PresentationFormat>
  <Paragraphs>281</Paragraphs>
  <Slides>18</Slides>
  <Notes>1</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18</vt:i4>
      </vt:variant>
    </vt:vector>
  </HeadingPairs>
  <TitlesOfParts>
    <vt:vector size="26" baseType="lpstr">
      <vt:lpstr>Angsana New</vt:lpstr>
      <vt:lpstr>Arial</vt:lpstr>
      <vt:lpstr>Calibri</vt:lpstr>
      <vt:lpstr>Times New Roman</vt:lpstr>
      <vt:lpstr>Verdana</vt:lpstr>
      <vt:lpstr>Wingdings</vt:lpstr>
      <vt:lpstr>2007_Screen_Large_27-94x21-59 18Nov08</vt:lpstr>
      <vt:lpstr>19_Blank</vt:lpstr>
      <vt:lpstr>Presentazione standard di PowerPoint</vt:lpstr>
      <vt:lpstr>Presentazione standard di PowerPoint</vt:lpstr>
      <vt:lpstr>Il Piano di rafforzamento amministrativo nella programmazione 2014-2020 </vt:lpstr>
      <vt:lpstr>Approccio metodologico per la stesura del PRA del MiBACT </vt:lpstr>
      <vt:lpstr>Responsabilità relative al PRA del MiBACT </vt:lpstr>
      <vt:lpstr>Articolazione del PRA del MiBACT </vt:lpstr>
      <vt:lpstr>Obiettivi di miglioramento del PRA del MiBACT </vt:lpstr>
      <vt:lpstr>Misure di miglioramento amministrativo</vt:lpstr>
      <vt:lpstr>Misure di miglioramento amministrativo</vt:lpstr>
      <vt:lpstr>Misure di miglioramento amministrativo</vt:lpstr>
      <vt:lpstr>Misure di miglioramento amministrativo</vt:lpstr>
      <vt:lpstr>Misure di miglioramento amministrativo</vt:lpstr>
      <vt:lpstr>Misure di miglioramento amministrativo  </vt:lpstr>
      <vt:lpstr>Obiettivi e target di miglioramento amministrativo</vt:lpstr>
      <vt:lpstr>Obiettivi e target di miglioramento amministrativo  </vt:lpstr>
      <vt:lpstr>Effetti delle misure di miglioramento realizzate </vt:lpstr>
      <vt:lpstr>Aggiornamento, verifica e controllo interno del PRA </vt:lpstr>
      <vt:lpstr>Trasparenza e pubblicità del PRA</vt:lpstr>
    </vt:vector>
  </TitlesOfParts>
  <Company>Deloitte Touche Tohmatsu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36pt Title 2 – 36pt</dc:title>
  <dc:creator>Eleonora Sgreccia</dc:creator>
  <cp:lastModifiedBy>Roberto Pagnani</cp:lastModifiedBy>
  <cp:revision>828</cp:revision>
  <cp:lastPrinted>2017-11-13T09:51:30Z</cp:lastPrinted>
  <dcterms:created xsi:type="dcterms:W3CDTF">2009-05-11T10:41:21Z</dcterms:created>
  <dcterms:modified xsi:type="dcterms:W3CDTF">2018-05-25T14:26:12Z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0x010100B02995E9AE08EA4CAD1AA5559FA7B8EF</vt:lpwstr>
  </property>
  <property fmtid="{D5CDD505-2E9C-101B-9397-08002B2CF9AE}" pid="3" name="TaxKeyword">
    <vt:lpwstr/>
  </property>
  <property fmtid="{D5CDD505-2E9C-101B-9397-08002B2CF9AE}" pid="4" name="Geography">
    <vt:lpwstr>13;#Italy (52390)|ea8b480b-ec3e-44a2-9050-9a77d5e5db1c</vt:lpwstr>
  </property>
  <property fmtid="{D5CDD505-2E9C-101B-9397-08002B2CF9AE}" pid="5" name="LanguageB">
    <vt:lpwstr>2;#Italian|26700683-0371-4a99-8d11-fcfe009463c5</vt:lpwstr>
  </property>
  <property fmtid="{D5CDD505-2E9C-101B-9397-08002B2CF9AE}" pid="6" name="vti_description">
    <vt:lpwstr/>
  </property>
  <property fmtid="{D5CDD505-2E9C-101B-9397-08002B2CF9AE}" pid="7" name="_dlc_DocIdItemGuid">
    <vt:lpwstr>d46efb6c-5087-49dc-9a5d-e5b4f87771bb</vt:lpwstr>
  </property>
  <property fmtid="{D5CDD505-2E9C-101B-9397-08002B2CF9AE}" pid="8" name="_dlc_DocId">
    <vt:lpwstr>YM3YSCQRZXQC-267-65</vt:lpwstr>
  </property>
  <property fmtid="{D5CDD505-2E9C-101B-9397-08002B2CF9AE}" pid="9" name="_dlc_DocIdUrl">
    <vt:lpwstr>https://it.deloitteresources.com/Insdel/com/_layouts/DocIdRedir.aspx?ID=YM3YSCQRZXQC-267-65, YM3YSCQRZXQC-267-65</vt:lpwstr>
  </property>
</Properties>
</file>